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p:scale>
          <a:sx n="100" d="100"/>
          <a:sy n="100" d="100"/>
        </p:scale>
        <p:origin x="-2490" y="1830"/>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72BB566-B6B0-469C-9158-B49ECB5D3F2E}" type="datetimeFigureOut">
              <a:rPr lang="en-US" smtClean="0"/>
              <a:t>5/11/2013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6FDA83-B700-44E4-8265-D571CF6DF6C4}" type="slidenum">
              <a:rPr lang="en-US" smtClean="0"/>
              <a:t>‹#›</a:t>
            </a:fld>
            <a:endParaRPr lang="en-US"/>
          </a:p>
        </p:txBody>
      </p:sp>
    </p:spTree>
    <p:extLst>
      <p:ext uri="{BB962C8B-B14F-4D97-AF65-F5344CB8AC3E}">
        <p14:creationId xmlns:p14="http://schemas.microsoft.com/office/powerpoint/2010/main" val="2546900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2BB566-B6B0-469C-9158-B49ECB5D3F2E}" type="datetimeFigureOut">
              <a:rPr lang="en-US" smtClean="0"/>
              <a:t>5/11/2013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6FDA83-B700-44E4-8265-D571CF6DF6C4}" type="slidenum">
              <a:rPr lang="en-US" smtClean="0"/>
              <a:t>‹#›</a:t>
            </a:fld>
            <a:endParaRPr lang="en-US"/>
          </a:p>
        </p:txBody>
      </p:sp>
    </p:spTree>
    <p:extLst>
      <p:ext uri="{BB962C8B-B14F-4D97-AF65-F5344CB8AC3E}">
        <p14:creationId xmlns:p14="http://schemas.microsoft.com/office/powerpoint/2010/main" val="25562202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72BB566-B6B0-469C-9158-B49ECB5D3F2E}" type="datetimeFigureOut">
              <a:rPr lang="en-US" smtClean="0"/>
              <a:t>5/11/2013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6FDA83-B700-44E4-8265-D571CF6DF6C4}" type="slidenum">
              <a:rPr lang="en-US" smtClean="0"/>
              <a:t>‹#›</a:t>
            </a:fld>
            <a:endParaRPr lang="en-US"/>
          </a:p>
        </p:txBody>
      </p:sp>
    </p:spTree>
    <p:extLst>
      <p:ext uri="{BB962C8B-B14F-4D97-AF65-F5344CB8AC3E}">
        <p14:creationId xmlns:p14="http://schemas.microsoft.com/office/powerpoint/2010/main" val="29132999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72BB566-B6B0-469C-9158-B49ECB5D3F2E}" type="datetimeFigureOut">
              <a:rPr lang="en-US" smtClean="0"/>
              <a:t>5/11/2013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6FDA83-B700-44E4-8265-D571CF6DF6C4}" type="slidenum">
              <a:rPr lang="en-US" smtClean="0"/>
              <a:t>‹#›</a:t>
            </a:fld>
            <a:endParaRPr lang="en-US"/>
          </a:p>
        </p:txBody>
      </p:sp>
    </p:spTree>
    <p:extLst>
      <p:ext uri="{BB962C8B-B14F-4D97-AF65-F5344CB8AC3E}">
        <p14:creationId xmlns:p14="http://schemas.microsoft.com/office/powerpoint/2010/main" val="41334640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72BB566-B6B0-469C-9158-B49ECB5D3F2E}" type="datetimeFigureOut">
              <a:rPr lang="en-US" smtClean="0"/>
              <a:t>5/11/2013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6FDA83-B700-44E4-8265-D571CF6DF6C4}" type="slidenum">
              <a:rPr lang="en-US" smtClean="0"/>
              <a:t>‹#›</a:t>
            </a:fld>
            <a:endParaRPr lang="en-US"/>
          </a:p>
        </p:txBody>
      </p:sp>
    </p:spTree>
    <p:extLst>
      <p:ext uri="{BB962C8B-B14F-4D97-AF65-F5344CB8AC3E}">
        <p14:creationId xmlns:p14="http://schemas.microsoft.com/office/powerpoint/2010/main" val="423969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72BB566-B6B0-469C-9158-B49ECB5D3F2E}" type="datetimeFigureOut">
              <a:rPr lang="en-US" smtClean="0"/>
              <a:t>5/11/2013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6FDA83-B700-44E4-8265-D571CF6DF6C4}" type="slidenum">
              <a:rPr lang="en-US" smtClean="0"/>
              <a:t>‹#›</a:t>
            </a:fld>
            <a:endParaRPr lang="en-US"/>
          </a:p>
        </p:txBody>
      </p:sp>
    </p:spTree>
    <p:extLst>
      <p:ext uri="{BB962C8B-B14F-4D97-AF65-F5344CB8AC3E}">
        <p14:creationId xmlns:p14="http://schemas.microsoft.com/office/powerpoint/2010/main" val="689266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2BB566-B6B0-469C-9158-B49ECB5D3F2E}" type="datetimeFigureOut">
              <a:rPr lang="en-US" smtClean="0"/>
              <a:t>5/11/2013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6FDA83-B700-44E4-8265-D571CF6DF6C4}" type="slidenum">
              <a:rPr lang="en-US" smtClean="0"/>
              <a:t>‹#›</a:t>
            </a:fld>
            <a:endParaRPr lang="en-US"/>
          </a:p>
        </p:txBody>
      </p:sp>
    </p:spTree>
    <p:extLst>
      <p:ext uri="{BB962C8B-B14F-4D97-AF65-F5344CB8AC3E}">
        <p14:creationId xmlns:p14="http://schemas.microsoft.com/office/powerpoint/2010/main" val="3039823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2BB566-B6B0-469C-9158-B49ECB5D3F2E}" type="datetimeFigureOut">
              <a:rPr lang="en-US" smtClean="0"/>
              <a:t>5/11/2013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6FDA83-B700-44E4-8265-D571CF6DF6C4}" type="slidenum">
              <a:rPr lang="en-US" smtClean="0"/>
              <a:t>‹#›</a:t>
            </a:fld>
            <a:endParaRPr lang="en-US"/>
          </a:p>
        </p:txBody>
      </p:sp>
    </p:spTree>
    <p:extLst>
      <p:ext uri="{BB962C8B-B14F-4D97-AF65-F5344CB8AC3E}">
        <p14:creationId xmlns:p14="http://schemas.microsoft.com/office/powerpoint/2010/main" val="23965598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2BB566-B6B0-469C-9158-B49ECB5D3F2E}" type="datetimeFigureOut">
              <a:rPr lang="en-US" smtClean="0"/>
              <a:t>5/11/2013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6FDA83-B700-44E4-8265-D571CF6DF6C4}" type="slidenum">
              <a:rPr lang="en-US" smtClean="0"/>
              <a:t>‹#›</a:t>
            </a:fld>
            <a:endParaRPr lang="en-US"/>
          </a:p>
        </p:txBody>
      </p:sp>
    </p:spTree>
    <p:extLst>
      <p:ext uri="{BB962C8B-B14F-4D97-AF65-F5344CB8AC3E}">
        <p14:creationId xmlns:p14="http://schemas.microsoft.com/office/powerpoint/2010/main" val="32466483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2BB566-B6B0-469C-9158-B49ECB5D3F2E}" type="datetimeFigureOut">
              <a:rPr lang="en-US" smtClean="0"/>
              <a:t>5/11/2013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6FDA83-B700-44E4-8265-D571CF6DF6C4}" type="slidenum">
              <a:rPr lang="en-US" smtClean="0"/>
              <a:t>‹#›</a:t>
            </a:fld>
            <a:endParaRPr lang="en-US"/>
          </a:p>
        </p:txBody>
      </p:sp>
    </p:spTree>
    <p:extLst>
      <p:ext uri="{BB962C8B-B14F-4D97-AF65-F5344CB8AC3E}">
        <p14:creationId xmlns:p14="http://schemas.microsoft.com/office/powerpoint/2010/main" val="2461487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5"/>
            <a:ext cx="1543050" cy="780203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366185"/>
            <a:ext cx="4514850" cy="78020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2BB566-B6B0-469C-9158-B49ECB5D3F2E}" type="datetimeFigureOut">
              <a:rPr lang="en-US" smtClean="0"/>
              <a:t>5/11/2013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6FDA83-B700-44E4-8265-D571CF6DF6C4}" type="slidenum">
              <a:rPr lang="en-US" smtClean="0"/>
              <a:t>‹#›</a:t>
            </a:fld>
            <a:endParaRPr lang="en-US"/>
          </a:p>
        </p:txBody>
      </p:sp>
    </p:spTree>
    <p:extLst>
      <p:ext uri="{BB962C8B-B14F-4D97-AF65-F5344CB8AC3E}">
        <p14:creationId xmlns:p14="http://schemas.microsoft.com/office/powerpoint/2010/main" val="3098663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272BB566-B6B0-469C-9158-B49ECB5D3F2E}" type="datetimeFigureOut">
              <a:rPr lang="en-US" smtClean="0"/>
              <a:t>5/11/2013</a:t>
            </a:fld>
            <a:endParaRPr lang="en-US"/>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4A6FDA83-B700-44E4-8265-D571CF6DF6C4}" type="slidenum">
              <a:rPr lang="en-US" smtClean="0"/>
              <a:t>‹#›</a:t>
            </a:fld>
            <a:endParaRPr lang="en-US"/>
          </a:p>
        </p:txBody>
      </p:sp>
    </p:spTree>
    <p:extLst>
      <p:ext uri="{BB962C8B-B14F-4D97-AF65-F5344CB8AC3E}">
        <p14:creationId xmlns:p14="http://schemas.microsoft.com/office/powerpoint/2010/main" val="32138128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hdphoto" Target="../media/hdphoto1.wdp"/><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3.jpe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image" Target="../media/image13.jpe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8" Type="http://schemas.openxmlformats.org/officeDocument/2006/relationships/image" Target="../media/image3.jpeg"/><Relationship Id="rId3" Type="http://schemas.microsoft.com/office/2007/relationships/hdphoto" Target="../media/hdphoto1.wdp"/><Relationship Id="rId7" Type="http://schemas.openxmlformats.org/officeDocument/2006/relationships/image" Target="../media/image20.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21.jpg"/></Relationships>
</file>

<file path=ppt/slides/_rels/slide7.xml.rels><?xml version="1.0" encoding="UTF-8" standalone="yes"?>
<Relationships xmlns="http://schemas.openxmlformats.org/package/2006/relationships"><Relationship Id="rId8" Type="http://schemas.openxmlformats.org/officeDocument/2006/relationships/image" Target="../media/image27.png"/><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png"/><Relationship Id="rId9"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image" Target="../media/image29.jpeg"/><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1.png"/><Relationship Id="rId7" Type="http://schemas.openxmlformats.org/officeDocument/2006/relationships/image" Target="../media/image33.jpeg"/><Relationship Id="rId2" Type="http://schemas.openxmlformats.org/officeDocument/2006/relationships/image" Target="../media/image30.jpeg"/><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eg"/><Relationship Id="rId4" Type="http://schemas.microsoft.com/office/2007/relationships/hdphoto" Target="../media/hdphoto1.wdp"/><Relationship Id="rId9"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Layout" Target="../slideLayouts/slideLayout7.xml"/><Relationship Id="rId6" Type="http://schemas.openxmlformats.org/officeDocument/2006/relationships/image" Target="../media/image38.jpeg"/><Relationship Id="rId5" Type="http://schemas.openxmlformats.org/officeDocument/2006/relationships/image" Target="../media/image37.png"/><Relationship Id="rId4" Type="http://schemas.microsoft.com/office/2007/relationships/hdphoto" Target="../media/hdphoto3.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p:cNvGrpSpPr/>
          <p:nvPr/>
        </p:nvGrpSpPr>
        <p:grpSpPr>
          <a:xfrm>
            <a:off x="-4314" y="0"/>
            <a:ext cx="918714" cy="9144000"/>
            <a:chOff x="-4314" y="0"/>
            <a:chExt cx="918714" cy="9144000"/>
          </a:xfrm>
        </p:grpSpPr>
        <p:sp>
          <p:nvSpPr>
            <p:cNvPr id="17" name="Rectangle 16"/>
            <p:cNvSpPr>
              <a:spLocks noChangeAspect="1"/>
            </p:cNvSpPr>
            <p:nvPr/>
          </p:nvSpPr>
          <p:spPr>
            <a:xfrm>
              <a:off x="-4314" y="0"/>
              <a:ext cx="918714" cy="9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8" name="Picture 17"/>
            <p:cNvPicPr>
              <a:picLocks noChangeAspect="1"/>
            </p:cNvPicPr>
            <p:nvPr/>
          </p:nvPicPr>
          <p:blipFill>
            <a:blip r:embed="rId2">
              <a:extLst>
                <a:ext uri="{BEBA8EAE-BF5A-486C-A8C5-ECC9F3942E4B}">
                  <a14:imgProps xmlns:a14="http://schemas.microsoft.com/office/drawing/2010/main">
                    <a14:imgLayer r:embed="rId3">
                      <a14:imgEffect>
                        <a14:saturation sat="40000"/>
                      </a14:imgEffect>
                    </a14:imgLayer>
                  </a14:imgProps>
                </a:ext>
                <a:ext uri="{28A0092B-C50C-407E-A947-70E740481C1C}">
                  <a14:useLocalDpi xmlns:a14="http://schemas.microsoft.com/office/drawing/2010/main" val="0"/>
                </a:ext>
              </a:extLst>
            </a:blip>
            <a:stretch>
              <a:fillRect/>
            </a:stretch>
          </p:blipFill>
          <p:spPr>
            <a:xfrm rot="5400000">
              <a:off x="-2964120" y="4276773"/>
              <a:ext cx="6858000" cy="590453"/>
            </a:xfrm>
            <a:prstGeom prst="rect">
              <a:avLst/>
            </a:prstGeom>
          </p:spPr>
        </p:pic>
      </p:grpSp>
      <p:pic>
        <p:nvPicPr>
          <p:cNvPr id="19" name="Picture 18" descr="Headder Ministry2"/>
          <p:cNvPicPr/>
          <p:nvPr/>
        </p:nvPicPr>
        <p:blipFill rotWithShape="1">
          <a:blip r:embed="rId4">
            <a:extLst>
              <a:ext uri="{28A0092B-C50C-407E-A947-70E740481C1C}">
                <a14:useLocalDpi xmlns:a14="http://schemas.microsoft.com/office/drawing/2010/main" val="0"/>
              </a:ext>
            </a:extLst>
          </a:blip>
          <a:srcRect t="33615" r="1427"/>
          <a:stretch/>
        </p:blipFill>
        <p:spPr bwMode="auto">
          <a:xfrm>
            <a:off x="1219200" y="3380857"/>
            <a:ext cx="5267325" cy="3123661"/>
          </a:xfrm>
          <a:prstGeom prst="rect">
            <a:avLst/>
          </a:prstGeom>
          <a:noFill/>
          <a:ln>
            <a:noFill/>
          </a:ln>
        </p:spPr>
      </p:pic>
      <p:pic>
        <p:nvPicPr>
          <p:cNvPr id="20" name="Picture 19" descr="Headder Ministry2"/>
          <p:cNvPicPr/>
          <p:nvPr/>
        </p:nvPicPr>
        <p:blipFill rotWithShape="1">
          <a:blip r:embed="rId4">
            <a:extLst>
              <a:ext uri="{28A0092B-C50C-407E-A947-70E740481C1C}">
                <a14:useLocalDpi xmlns:a14="http://schemas.microsoft.com/office/drawing/2010/main" val="0"/>
              </a:ext>
            </a:extLst>
          </a:blip>
          <a:srcRect r="1427" b="66385"/>
          <a:stretch/>
        </p:blipFill>
        <p:spPr bwMode="auto">
          <a:xfrm>
            <a:off x="1992048" y="4294717"/>
            <a:ext cx="3348038" cy="990601"/>
          </a:xfrm>
          <a:prstGeom prst="rect">
            <a:avLst/>
          </a:prstGeom>
          <a:noFill/>
          <a:ln>
            <a:noFill/>
          </a:ln>
        </p:spPr>
      </p:pic>
      <p:pic>
        <p:nvPicPr>
          <p:cNvPr id="21" name="Picture 20" descr="Headder Ministry2"/>
          <p:cNvPicPr/>
          <p:nvPr/>
        </p:nvPicPr>
        <p:blipFill rotWithShape="1">
          <a:blip r:embed="rId4">
            <a:extLst>
              <a:ext uri="{28A0092B-C50C-407E-A947-70E740481C1C}">
                <a14:useLocalDpi xmlns:a14="http://schemas.microsoft.com/office/drawing/2010/main" val="0"/>
              </a:ext>
            </a:extLst>
          </a:blip>
          <a:srcRect l="28203" t="33615" r="25848" b="20456"/>
          <a:stretch/>
        </p:blipFill>
        <p:spPr bwMode="auto">
          <a:xfrm>
            <a:off x="2438400" y="2286000"/>
            <a:ext cx="2455334" cy="2161118"/>
          </a:xfrm>
          <a:prstGeom prst="rect">
            <a:avLst/>
          </a:prstGeom>
          <a:noFill/>
          <a:ln>
            <a:noFill/>
          </a:ln>
        </p:spPr>
      </p:pic>
      <p:pic>
        <p:nvPicPr>
          <p:cNvPr id="8" name="Picture 3" descr="C:\Users\Soteria Marketing\AppData\Local\Microsoft\Windows\Temporary Internet Files\Content.Outlook\8AJ3OFKH\OneEyeVisionLogo.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5341" b="4462"/>
          <a:stretch/>
        </p:blipFill>
        <p:spPr bwMode="auto">
          <a:xfrm>
            <a:off x="0" y="8305800"/>
            <a:ext cx="914400" cy="69494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descr="C:\Users\Soteria Marketing\AppData\Local\Microsoft\Windows\Temporary Internet Files\Content.Outlook\8AJ3OFKH\OneEyeVisionLogo.jpg"/>
          <p:cNvPicPr>
            <a:picLocks noChangeAspect="1" noChangeArrowheads="1"/>
          </p:cNvPicPr>
          <p:nvPr/>
        </p:nvPicPr>
        <p:blipFill rotWithShape="1">
          <a:blip r:embed="rId6">
            <a:extLst>
              <a:ext uri="{28A0092B-C50C-407E-A947-70E740481C1C}">
                <a14:useLocalDpi xmlns:a14="http://schemas.microsoft.com/office/drawing/2010/main" val="0"/>
              </a:ext>
            </a:extLst>
          </a:blip>
          <a:srcRect t="5341" b="4462"/>
          <a:stretch/>
        </p:blipFill>
        <p:spPr bwMode="auto">
          <a:xfrm>
            <a:off x="2209800" y="6436242"/>
            <a:ext cx="2760735" cy="20981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43031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p:nvPr/>
        </p:nvGrpSpPr>
        <p:grpSpPr>
          <a:xfrm>
            <a:off x="-4314" y="0"/>
            <a:ext cx="918714" cy="9144000"/>
            <a:chOff x="-4314" y="0"/>
            <a:chExt cx="918714" cy="9144000"/>
          </a:xfrm>
        </p:grpSpPr>
        <p:sp>
          <p:nvSpPr>
            <p:cNvPr id="39" name="Rectangle 38"/>
            <p:cNvSpPr>
              <a:spLocks noChangeAspect="1"/>
            </p:cNvSpPr>
            <p:nvPr/>
          </p:nvSpPr>
          <p:spPr>
            <a:xfrm>
              <a:off x="-4314" y="0"/>
              <a:ext cx="918714" cy="9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40" name="Picture 39"/>
            <p:cNvPicPr>
              <a:picLocks noChangeAspect="1"/>
            </p:cNvPicPr>
            <p:nvPr/>
          </p:nvPicPr>
          <p:blipFill>
            <a:blip r:embed="rId2">
              <a:extLst>
                <a:ext uri="{BEBA8EAE-BF5A-486C-A8C5-ECC9F3942E4B}">
                  <a14:imgProps xmlns:a14="http://schemas.microsoft.com/office/drawing/2010/main">
                    <a14:imgLayer r:embed="rId3">
                      <a14:imgEffect>
                        <a14:saturation sat="40000"/>
                      </a14:imgEffect>
                    </a14:imgLayer>
                  </a14:imgProps>
                </a:ext>
                <a:ext uri="{28A0092B-C50C-407E-A947-70E740481C1C}">
                  <a14:useLocalDpi xmlns:a14="http://schemas.microsoft.com/office/drawing/2010/main" val="0"/>
                </a:ext>
              </a:extLst>
            </a:blip>
            <a:stretch>
              <a:fillRect/>
            </a:stretch>
          </p:blipFill>
          <p:spPr>
            <a:xfrm rot="5400000">
              <a:off x="-2964120" y="4276773"/>
              <a:ext cx="6858000" cy="590453"/>
            </a:xfrm>
            <a:prstGeom prst="rect">
              <a:avLst/>
            </a:prstGeom>
          </p:spPr>
        </p:pic>
      </p:grpSp>
      <p:pic>
        <p:nvPicPr>
          <p:cNvPr id="41" name="Picture 40" descr="oPENVision"/>
          <p:cNvPicPr/>
          <p:nvPr/>
        </p:nvPicPr>
        <p:blipFill>
          <a:blip r:embed="rId4">
            <a:extLst>
              <a:ext uri="{28A0092B-C50C-407E-A947-70E740481C1C}">
                <a14:useLocalDpi xmlns:a14="http://schemas.microsoft.com/office/drawing/2010/main" val="0"/>
              </a:ext>
            </a:extLst>
          </a:blip>
          <a:srcRect/>
          <a:stretch>
            <a:fillRect/>
          </a:stretch>
        </p:blipFill>
        <p:spPr bwMode="auto">
          <a:xfrm>
            <a:off x="2057400" y="457200"/>
            <a:ext cx="3276600" cy="1219199"/>
          </a:xfrm>
          <a:prstGeom prst="rect">
            <a:avLst/>
          </a:prstGeom>
          <a:noFill/>
          <a:ln>
            <a:noFill/>
          </a:ln>
        </p:spPr>
      </p:pic>
      <p:sp>
        <p:nvSpPr>
          <p:cNvPr id="42" name="TextBox 41"/>
          <p:cNvSpPr txBox="1"/>
          <p:nvPr/>
        </p:nvSpPr>
        <p:spPr>
          <a:xfrm>
            <a:off x="1143000" y="2133600"/>
            <a:ext cx="5410200" cy="5232202"/>
          </a:xfrm>
          <a:prstGeom prst="rect">
            <a:avLst/>
          </a:prstGeom>
          <a:noFill/>
        </p:spPr>
        <p:txBody>
          <a:bodyPr wrap="square" rtlCol="0">
            <a:spAutoFit/>
          </a:bodyPr>
          <a:lstStyle/>
          <a:p>
            <a:pPr algn="just"/>
            <a:r>
              <a:rPr lang="en-US" sz="1050" dirty="0" smtClean="0"/>
              <a:t>OpenVision </a:t>
            </a:r>
            <a:r>
              <a:rPr lang="en-US" sz="1050" dirty="0"/>
              <a:t>is the future and should be in yours</a:t>
            </a:r>
            <a:r>
              <a:rPr lang="en-US" sz="1050" dirty="0" smtClean="0"/>
              <a:t>!</a:t>
            </a:r>
          </a:p>
          <a:p>
            <a:pPr algn="just"/>
            <a:endParaRPr lang="en-US" sz="1050" dirty="0"/>
          </a:p>
          <a:p>
            <a:r>
              <a:rPr lang="en-US" sz="1050" dirty="0"/>
              <a:t>Our Intelligent solutions make OpenVision the only Network (Linear or Cable) that can expand a known brand like </a:t>
            </a:r>
            <a:r>
              <a:rPr lang="en-US" sz="1050" dirty="0" smtClean="0"/>
              <a:t>the </a:t>
            </a:r>
            <a:r>
              <a:rPr lang="en-US" sz="1050" dirty="0" err="1" smtClean="0"/>
              <a:t>Maybach</a:t>
            </a:r>
            <a:r>
              <a:rPr lang="en-US" sz="1050" dirty="0" smtClean="0"/>
              <a:t> Music Group.</a:t>
            </a:r>
            <a:endParaRPr lang="en-US" sz="1050" dirty="0"/>
          </a:p>
          <a:p>
            <a:pPr algn="just"/>
            <a:endParaRPr lang="en-US" sz="1050" dirty="0" smtClean="0"/>
          </a:p>
          <a:p>
            <a:pPr algn="just"/>
            <a:r>
              <a:rPr lang="en-US" sz="1050" dirty="0"/>
              <a:t>Within these pages you will find solutions to help you grow a network and take control of your diverse talents &amp; ventures.  We will enable you to increase your Global Market &amp; ensure Sponsorship Commitment &amp; Growth, all at no cost to your current fans! </a:t>
            </a:r>
            <a:r>
              <a:rPr lang="en-US" sz="1050" dirty="0" smtClean="0"/>
              <a:t>  </a:t>
            </a:r>
          </a:p>
          <a:p>
            <a:pPr algn="just"/>
            <a:endParaRPr lang="en-US" sz="1050" dirty="0"/>
          </a:p>
          <a:p>
            <a:r>
              <a:rPr lang="en-US" sz="1050" dirty="0"/>
              <a:t>Let us show you how owning an OpenVision International TV Network can expand your reach &amp; maximize monetization on all of your bands, from Movies &amp; TV to  Music, Merchandise &amp; Philanthropy!</a:t>
            </a:r>
          </a:p>
          <a:p>
            <a:pPr algn="just"/>
            <a:endParaRPr lang="en-US" sz="1000" dirty="0" smtClean="0"/>
          </a:p>
          <a:p>
            <a:pPr algn="just"/>
            <a:r>
              <a:rPr lang="en-US" sz="1000" dirty="0"/>
              <a:t> </a:t>
            </a:r>
            <a:r>
              <a:rPr lang="en-US" sz="1050" dirty="0"/>
              <a:t> …all this at the cost of the promotion of one record…you do the math!</a:t>
            </a:r>
          </a:p>
          <a:p>
            <a:pPr algn="just"/>
            <a:endParaRPr lang="en-US" sz="1000" dirty="0"/>
          </a:p>
          <a:p>
            <a:pPr algn="r"/>
            <a:r>
              <a:rPr lang="en-US" sz="1300" dirty="0">
                <a:latin typeface="Rage Italic" pitchFamily="66" charset="0"/>
              </a:rPr>
              <a:t>-Open Your Vision with OpenVision</a:t>
            </a:r>
          </a:p>
          <a:p>
            <a:endParaRPr lang="en-US" dirty="0" smtClean="0"/>
          </a:p>
          <a:p>
            <a:pPr algn="just"/>
            <a:r>
              <a:rPr lang="en-US" sz="1050" dirty="0"/>
              <a:t>We are honored to introduce to the </a:t>
            </a:r>
            <a:r>
              <a:rPr lang="en-US" sz="1050" dirty="0" smtClean="0"/>
              <a:t>world </a:t>
            </a:r>
            <a:r>
              <a:rPr lang="en-US" sz="1050" dirty="0"/>
              <a:t>the latest form of broadcast technology. </a:t>
            </a:r>
            <a:endParaRPr lang="en-US" sz="1050" dirty="0" smtClean="0"/>
          </a:p>
          <a:p>
            <a:pPr algn="just"/>
            <a:r>
              <a:rPr lang="en-US" sz="1050" dirty="0" smtClean="0"/>
              <a:t>          </a:t>
            </a:r>
            <a:endParaRPr lang="en-US" sz="1050" dirty="0"/>
          </a:p>
          <a:p>
            <a:pPr algn="just"/>
            <a:r>
              <a:rPr lang="en-US" sz="1050" dirty="0"/>
              <a:t>Taking pride in elevating viewer’s expectations, while giving our clients various ways to monetize on this assiduous technological </a:t>
            </a:r>
            <a:r>
              <a:rPr lang="en-US" sz="1050" dirty="0" smtClean="0"/>
              <a:t>experience. </a:t>
            </a:r>
            <a:endParaRPr lang="en-US" sz="1050" dirty="0"/>
          </a:p>
          <a:p>
            <a:pPr algn="just"/>
            <a:endParaRPr lang="en-US" sz="1050" dirty="0" smtClean="0"/>
          </a:p>
          <a:p>
            <a:pPr algn="just"/>
            <a:r>
              <a:rPr lang="en-US" sz="1050" dirty="0" smtClean="0"/>
              <a:t>Our </a:t>
            </a:r>
            <a:r>
              <a:rPr lang="en-US" sz="1050" dirty="0"/>
              <a:t>Intricate Network capabilities are limitless as we offer you a practical solution to the world of complex media. </a:t>
            </a:r>
          </a:p>
          <a:p>
            <a:pPr algn="just"/>
            <a:endParaRPr lang="en-US" sz="1050" dirty="0" smtClean="0"/>
          </a:p>
          <a:p>
            <a:pPr algn="just"/>
            <a:r>
              <a:rPr lang="en-US" sz="1050" dirty="0" smtClean="0"/>
              <a:t>OpenVision </a:t>
            </a:r>
            <a:r>
              <a:rPr lang="en-US" sz="1050" dirty="0"/>
              <a:t>International Cable is the only cable provider being viewed in every country in the world, 24hrs a </a:t>
            </a:r>
            <a:r>
              <a:rPr lang="en-US" sz="1050" dirty="0" smtClean="0"/>
              <a:t>day </a:t>
            </a:r>
            <a:r>
              <a:rPr lang="en-US" sz="1050" dirty="0"/>
              <a:t>with 100% Free basic </a:t>
            </a:r>
            <a:r>
              <a:rPr lang="en-US" sz="1050" dirty="0" smtClean="0"/>
              <a:t>service.  </a:t>
            </a:r>
            <a:endParaRPr lang="en-US" sz="1050" dirty="0"/>
          </a:p>
          <a:p>
            <a:pPr algn="just"/>
            <a:endParaRPr lang="en-US" sz="1050" dirty="0" smtClean="0"/>
          </a:p>
          <a:p>
            <a:pPr algn="just"/>
            <a:r>
              <a:rPr lang="en-US" sz="1050" dirty="0" smtClean="0"/>
              <a:t>Desktop, </a:t>
            </a:r>
            <a:r>
              <a:rPr lang="en-US" sz="1050" dirty="0" err="1" smtClean="0"/>
              <a:t>iPad</a:t>
            </a:r>
            <a:r>
              <a:rPr lang="en-US" sz="1050" dirty="0" smtClean="0"/>
              <a:t>, Smart Phone and Tablet apps  help us bring viewers an “Infinite Lean Back” experience by freeing them from the couch and allowing them to watch completely at their leisure! </a:t>
            </a:r>
            <a:endParaRPr lang="en-US" sz="1050" dirty="0"/>
          </a:p>
        </p:txBody>
      </p:sp>
      <p:grpSp>
        <p:nvGrpSpPr>
          <p:cNvPr id="43" name="Group 42"/>
          <p:cNvGrpSpPr/>
          <p:nvPr/>
        </p:nvGrpSpPr>
        <p:grpSpPr>
          <a:xfrm>
            <a:off x="1619250" y="7267575"/>
            <a:ext cx="4514850" cy="504825"/>
            <a:chOff x="1524000" y="6772275"/>
            <a:chExt cx="4514850" cy="504825"/>
          </a:xfrm>
        </p:grpSpPr>
        <p:pic>
          <p:nvPicPr>
            <p:cNvPr id="44" name="Picture 4"/>
            <p:cNvPicPr>
              <a:picLocks noChangeAspect="1" noChangeArrowheads="1"/>
            </p:cNvPicPr>
            <p:nvPr/>
          </p:nvPicPr>
          <p:blipFill>
            <a:blip r:embed="rId5">
              <a:extLst>
                <a:ext uri="{28A0092B-C50C-407E-A947-70E740481C1C}">
                  <a14:useLocalDpi xmlns:a14="http://schemas.microsoft.com/office/drawing/2010/main" val="0"/>
                </a:ext>
              </a:extLst>
            </a:blip>
            <a:srcRect b="7373"/>
            <a:stretch>
              <a:fillRect/>
            </a:stretch>
          </p:blipFill>
          <p:spPr bwMode="auto">
            <a:xfrm>
              <a:off x="1524000" y="6772275"/>
              <a:ext cx="438150" cy="457200"/>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95500" y="6838950"/>
              <a:ext cx="809625" cy="390525"/>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71800" y="6772275"/>
              <a:ext cx="762000" cy="485775"/>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7"/>
            <p:cNvPicPr>
              <a:picLocks noChangeAspect="1" noChangeArrowheads="1"/>
            </p:cNvPicPr>
            <p:nvPr/>
          </p:nvPicPr>
          <p:blipFill>
            <a:blip r:embed="rId8" cstate="print">
              <a:extLst>
                <a:ext uri="{28A0092B-C50C-407E-A947-70E740481C1C}">
                  <a14:useLocalDpi xmlns:a14="http://schemas.microsoft.com/office/drawing/2010/main" val="0"/>
                </a:ext>
              </a:extLst>
            </a:blip>
            <a:srcRect l="6560" t="13878" r="4831" b="17551"/>
            <a:stretch>
              <a:fillRect/>
            </a:stretch>
          </p:blipFill>
          <p:spPr bwMode="auto">
            <a:xfrm>
              <a:off x="3714750" y="6853237"/>
              <a:ext cx="876300" cy="409575"/>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8200" y="6829425"/>
              <a:ext cx="762000" cy="438150"/>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543550" y="6848475"/>
              <a:ext cx="495300" cy="428625"/>
            </a:xfrm>
            <a:prstGeom prst="rect">
              <a:avLst/>
            </a:prstGeom>
            <a:noFill/>
            <a:extLst>
              <a:ext uri="{909E8E84-426E-40DD-AFC4-6F175D3DCCD1}">
                <a14:hiddenFill xmlns:a14="http://schemas.microsoft.com/office/drawing/2010/main">
                  <a:solidFill>
                    <a:srgbClr val="FFFFFF"/>
                  </a:solidFill>
                </a14:hiddenFill>
              </a:ext>
            </a:extLst>
          </p:spPr>
        </p:pic>
      </p:grpSp>
      <p:sp>
        <p:nvSpPr>
          <p:cNvPr id="50" name="Rectangle 8"/>
          <p:cNvSpPr>
            <a:spLocks noChangeArrowheads="1"/>
          </p:cNvSpPr>
          <p:nvPr/>
        </p:nvSpPr>
        <p:spPr bwMode="auto">
          <a:xfrm>
            <a:off x="0" y="91440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 name="Rectangle 9"/>
          <p:cNvSpPr>
            <a:spLocks noChangeArrowheads="1"/>
          </p:cNvSpPr>
          <p:nvPr/>
        </p:nvSpPr>
        <p:spPr bwMode="auto">
          <a:xfrm>
            <a:off x="0" y="130492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2" name="Rectangle 10"/>
          <p:cNvSpPr>
            <a:spLocks noChangeArrowheads="1"/>
          </p:cNvSpPr>
          <p:nvPr/>
        </p:nvSpPr>
        <p:spPr bwMode="auto">
          <a:xfrm>
            <a:off x="0" y="179070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3" name="Rectangle 11"/>
          <p:cNvSpPr>
            <a:spLocks noChangeArrowheads="1"/>
          </p:cNvSpPr>
          <p:nvPr/>
        </p:nvSpPr>
        <p:spPr bwMode="auto">
          <a:xfrm>
            <a:off x="0" y="220027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4" name="Rectangle 12"/>
          <p:cNvSpPr>
            <a:spLocks noChangeArrowheads="1"/>
          </p:cNvSpPr>
          <p:nvPr/>
        </p:nvSpPr>
        <p:spPr bwMode="auto">
          <a:xfrm>
            <a:off x="0" y="263842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5" name="TextBox 54"/>
          <p:cNvSpPr txBox="1"/>
          <p:nvPr/>
        </p:nvSpPr>
        <p:spPr>
          <a:xfrm>
            <a:off x="2826942" y="8089612"/>
            <a:ext cx="3783408" cy="292388"/>
          </a:xfrm>
          <a:prstGeom prst="rect">
            <a:avLst/>
          </a:prstGeom>
          <a:noFill/>
        </p:spPr>
        <p:txBody>
          <a:bodyPr wrap="none" rtlCol="0">
            <a:spAutoFit/>
          </a:bodyPr>
          <a:lstStyle/>
          <a:p>
            <a:r>
              <a:rPr lang="en-US" sz="1300" dirty="0" smtClean="0">
                <a:latin typeface="Rage Italic" pitchFamily="66" charset="0"/>
              </a:rPr>
              <a:t>-Yes! Real Cable on your Smart Phone, Tablet or Computer!</a:t>
            </a:r>
            <a:endParaRPr lang="en-US" sz="1300" dirty="0"/>
          </a:p>
        </p:txBody>
      </p:sp>
      <p:pic>
        <p:nvPicPr>
          <p:cNvPr id="21" name="Picture 3" descr="C:\Users\Soteria Marketing\AppData\Local\Microsoft\Windows\Temporary Internet Files\Content.Outlook\8AJ3OFKH\OneEyeVisionLogo.jpg"/>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t="5341" b="4462"/>
          <a:stretch/>
        </p:blipFill>
        <p:spPr bwMode="auto">
          <a:xfrm>
            <a:off x="0" y="8305800"/>
            <a:ext cx="914400" cy="694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23083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p:cNvGrpSpPr/>
          <p:nvPr/>
        </p:nvGrpSpPr>
        <p:grpSpPr>
          <a:xfrm>
            <a:off x="-4314" y="0"/>
            <a:ext cx="918714" cy="9144000"/>
            <a:chOff x="-4314" y="0"/>
            <a:chExt cx="918714" cy="9144000"/>
          </a:xfrm>
        </p:grpSpPr>
        <p:sp>
          <p:nvSpPr>
            <p:cNvPr id="17" name="Rectangle 16"/>
            <p:cNvSpPr>
              <a:spLocks noChangeAspect="1"/>
            </p:cNvSpPr>
            <p:nvPr/>
          </p:nvSpPr>
          <p:spPr>
            <a:xfrm>
              <a:off x="-4314" y="0"/>
              <a:ext cx="918714" cy="9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8" name="Picture 17"/>
            <p:cNvPicPr>
              <a:picLocks noChangeAspect="1"/>
            </p:cNvPicPr>
            <p:nvPr/>
          </p:nvPicPr>
          <p:blipFill>
            <a:blip r:embed="rId2">
              <a:extLst>
                <a:ext uri="{BEBA8EAE-BF5A-486C-A8C5-ECC9F3942E4B}">
                  <a14:imgProps xmlns:a14="http://schemas.microsoft.com/office/drawing/2010/main">
                    <a14:imgLayer r:embed="rId3">
                      <a14:imgEffect>
                        <a14:saturation sat="40000"/>
                      </a14:imgEffect>
                    </a14:imgLayer>
                  </a14:imgProps>
                </a:ext>
                <a:ext uri="{28A0092B-C50C-407E-A947-70E740481C1C}">
                  <a14:useLocalDpi xmlns:a14="http://schemas.microsoft.com/office/drawing/2010/main" val="0"/>
                </a:ext>
              </a:extLst>
            </a:blip>
            <a:stretch>
              <a:fillRect/>
            </a:stretch>
          </p:blipFill>
          <p:spPr>
            <a:xfrm rot="5400000">
              <a:off x="-2964120" y="4276773"/>
              <a:ext cx="6858000" cy="590453"/>
            </a:xfrm>
            <a:prstGeom prst="rect">
              <a:avLst/>
            </a:prstGeom>
          </p:spPr>
        </p:pic>
      </p:grpSp>
      <p:pic>
        <p:nvPicPr>
          <p:cNvPr id="19" name="Picture 18" descr="2"/>
          <p:cNvPicPr/>
          <p:nvPr/>
        </p:nvPicPr>
        <p:blipFill>
          <a:blip r:embed="rId4">
            <a:extLst>
              <a:ext uri="{28A0092B-C50C-407E-A947-70E740481C1C}">
                <a14:useLocalDpi xmlns:a14="http://schemas.microsoft.com/office/drawing/2010/main" val="0"/>
              </a:ext>
            </a:extLst>
          </a:blip>
          <a:srcRect/>
          <a:stretch>
            <a:fillRect/>
          </a:stretch>
        </p:blipFill>
        <p:spPr bwMode="auto">
          <a:xfrm>
            <a:off x="2028826" y="900111"/>
            <a:ext cx="3533774" cy="1157289"/>
          </a:xfrm>
          <a:prstGeom prst="rect">
            <a:avLst/>
          </a:prstGeom>
          <a:noFill/>
          <a:ln>
            <a:noFill/>
          </a:ln>
        </p:spPr>
      </p:pic>
      <p:sp>
        <p:nvSpPr>
          <p:cNvPr id="20" name="TextBox 19"/>
          <p:cNvSpPr txBox="1"/>
          <p:nvPr/>
        </p:nvSpPr>
        <p:spPr>
          <a:xfrm>
            <a:off x="1143000" y="2540675"/>
            <a:ext cx="5400675" cy="2192908"/>
          </a:xfrm>
          <a:prstGeom prst="rect">
            <a:avLst/>
          </a:prstGeom>
          <a:noFill/>
        </p:spPr>
        <p:txBody>
          <a:bodyPr wrap="square" rtlCol="0">
            <a:spAutoFit/>
          </a:bodyPr>
          <a:lstStyle/>
          <a:p>
            <a:pPr algn="just"/>
            <a:r>
              <a:rPr lang="en-US" sz="1050" dirty="0" smtClean="0"/>
              <a:t>Open Vision is </a:t>
            </a:r>
            <a:r>
              <a:rPr lang="en-US" sz="1050" dirty="0"/>
              <a:t>a </a:t>
            </a:r>
            <a:r>
              <a:rPr lang="en-US" sz="1050" dirty="0" smtClean="0"/>
              <a:t>complete Broadcast </a:t>
            </a:r>
            <a:r>
              <a:rPr lang="en-US" sz="1050" dirty="0"/>
              <a:t>Communications Company that has created the worlds first Virtual Mainstream International Cable Network.  </a:t>
            </a:r>
            <a:endParaRPr lang="en-US" sz="1050" dirty="0" smtClean="0"/>
          </a:p>
          <a:p>
            <a:pPr algn="just"/>
            <a:endParaRPr lang="en-US" sz="1050" dirty="0"/>
          </a:p>
          <a:p>
            <a:pPr algn="just"/>
            <a:r>
              <a:rPr lang="en-US" sz="1050" dirty="0" smtClean="0"/>
              <a:t>Thru </a:t>
            </a:r>
            <a:r>
              <a:rPr lang="en-US" sz="1050" dirty="0"/>
              <a:t>our Broadband </a:t>
            </a:r>
            <a:r>
              <a:rPr lang="en-US" sz="1050" dirty="0" smtClean="0"/>
              <a:t>Technology </a:t>
            </a:r>
            <a:r>
              <a:rPr lang="en-US" sz="1050" dirty="0"/>
              <a:t>we deliver Scheduled, On Demand, Live stream </a:t>
            </a:r>
            <a:r>
              <a:rPr lang="en-US" sz="1050" dirty="0" smtClean="0"/>
              <a:t>and </a:t>
            </a:r>
            <a:r>
              <a:rPr lang="en-US" sz="1050" dirty="0"/>
              <a:t>Pay-per-View </a:t>
            </a:r>
            <a:r>
              <a:rPr lang="en-US" sz="1050" dirty="0" smtClean="0"/>
              <a:t>Programming.</a:t>
            </a:r>
            <a:endParaRPr lang="en-US" sz="1050" dirty="0"/>
          </a:p>
          <a:p>
            <a:pPr algn="just"/>
            <a:endParaRPr lang="en-US" sz="1050" dirty="0" smtClean="0"/>
          </a:p>
          <a:p>
            <a:pPr algn="just"/>
            <a:r>
              <a:rPr lang="en-US" sz="1050" dirty="0" smtClean="0"/>
              <a:t>What </a:t>
            </a:r>
            <a:r>
              <a:rPr lang="en-US" sz="1050" dirty="0"/>
              <a:t>we have created is the most Intelligent Broadcast Technology to date.  </a:t>
            </a:r>
          </a:p>
          <a:p>
            <a:pPr algn="just"/>
            <a:endParaRPr lang="en-US" sz="1050" dirty="0" smtClean="0"/>
          </a:p>
          <a:p>
            <a:pPr algn="just"/>
            <a:r>
              <a:rPr lang="en-US" sz="1050" dirty="0" smtClean="0"/>
              <a:t>With an </a:t>
            </a:r>
            <a:r>
              <a:rPr lang="en-US" sz="1050" dirty="0"/>
              <a:t>OpenVision Network you can push traditional viewing, steroid marketing, purchase power </a:t>
            </a:r>
            <a:r>
              <a:rPr lang="en-US" sz="1050" dirty="0" smtClean="0"/>
              <a:t>and </a:t>
            </a:r>
            <a:r>
              <a:rPr lang="en-US" sz="1050" dirty="0"/>
              <a:t>global branding to levels previously unheard </a:t>
            </a:r>
            <a:r>
              <a:rPr lang="en-US" sz="1050" dirty="0" smtClean="0"/>
              <a:t>of. </a:t>
            </a:r>
          </a:p>
          <a:p>
            <a:pPr algn="just"/>
            <a:endParaRPr lang="en-US" sz="1050" dirty="0"/>
          </a:p>
          <a:p>
            <a:pPr algn="just"/>
            <a:endParaRPr lang="en-US" sz="1050" dirty="0" smtClean="0"/>
          </a:p>
          <a:p>
            <a:pPr algn="just"/>
            <a:r>
              <a:rPr lang="en-US" sz="1050" dirty="0"/>
              <a:t>How do we work?</a:t>
            </a:r>
          </a:p>
        </p:txBody>
      </p:sp>
      <p:pic>
        <p:nvPicPr>
          <p:cNvPr id="21" name="Picture 20" descr="connection"/>
          <p:cNvPicPr/>
          <p:nvPr/>
        </p:nvPicPr>
        <p:blipFill>
          <a:blip r:embed="rId5">
            <a:extLst>
              <a:ext uri="{28A0092B-C50C-407E-A947-70E740481C1C}">
                <a14:useLocalDpi xmlns:a14="http://schemas.microsoft.com/office/drawing/2010/main" val="0"/>
              </a:ext>
            </a:extLst>
          </a:blip>
          <a:srcRect/>
          <a:stretch>
            <a:fillRect/>
          </a:stretch>
        </p:blipFill>
        <p:spPr bwMode="auto">
          <a:xfrm>
            <a:off x="1143000" y="5105400"/>
            <a:ext cx="5400675" cy="400050"/>
          </a:xfrm>
          <a:prstGeom prst="rect">
            <a:avLst/>
          </a:prstGeom>
          <a:noFill/>
          <a:ln>
            <a:noFill/>
          </a:ln>
        </p:spPr>
      </p:pic>
      <p:sp>
        <p:nvSpPr>
          <p:cNvPr id="22" name="TextBox 21"/>
          <p:cNvSpPr txBox="1"/>
          <p:nvPr/>
        </p:nvSpPr>
        <p:spPr>
          <a:xfrm>
            <a:off x="1143000" y="5943600"/>
            <a:ext cx="5400675" cy="2631490"/>
          </a:xfrm>
          <a:prstGeom prst="rect">
            <a:avLst/>
          </a:prstGeom>
          <a:noFill/>
        </p:spPr>
        <p:txBody>
          <a:bodyPr wrap="square" rtlCol="0">
            <a:spAutoFit/>
          </a:bodyPr>
          <a:lstStyle/>
          <a:p>
            <a:pPr algn="just"/>
            <a:r>
              <a:rPr lang="en-US" sz="1050" dirty="0"/>
              <a:t>We are an application, </a:t>
            </a:r>
            <a:r>
              <a:rPr lang="en-US" sz="1050" b="1" dirty="0"/>
              <a:t>NOT</a:t>
            </a:r>
            <a:r>
              <a:rPr lang="en-US" sz="1050" dirty="0"/>
              <a:t> a .com, a WEBSITE, WEB TV or USTREAM, but a real cable experience.  We simply connect thru the internet to allow viewing on the devices the world spends the majority of their time on. </a:t>
            </a:r>
          </a:p>
          <a:p>
            <a:pPr algn="just"/>
            <a:endParaRPr lang="en-US" sz="1050" dirty="0" smtClean="0"/>
          </a:p>
          <a:p>
            <a:pPr algn="just"/>
            <a:r>
              <a:rPr lang="en-US" sz="1050" dirty="0" smtClean="0"/>
              <a:t>Picture </a:t>
            </a:r>
            <a:r>
              <a:rPr lang="en-US" sz="1050" dirty="0"/>
              <a:t>it this way, Comcast connects thru digital boxes, Dish Network connects thru </a:t>
            </a:r>
            <a:r>
              <a:rPr lang="en-US" sz="1050" dirty="0" smtClean="0"/>
              <a:t>satellite </a:t>
            </a:r>
            <a:r>
              <a:rPr lang="en-US" sz="1050" dirty="0"/>
              <a:t>dish </a:t>
            </a:r>
            <a:r>
              <a:rPr lang="en-US" sz="1050" dirty="0" smtClean="0"/>
              <a:t>and </a:t>
            </a:r>
            <a:r>
              <a:rPr lang="en-US" sz="1050" dirty="0"/>
              <a:t>OpenVision simply connects thru your internet on any broadband or </a:t>
            </a:r>
            <a:r>
              <a:rPr lang="en-US" sz="1050" dirty="0" err="1"/>
              <a:t>wifi</a:t>
            </a:r>
            <a:r>
              <a:rPr lang="en-US" sz="1050" dirty="0"/>
              <a:t> device</a:t>
            </a:r>
            <a:r>
              <a:rPr lang="en-US" sz="1050" dirty="0" smtClean="0"/>
              <a:t>.</a:t>
            </a:r>
          </a:p>
          <a:p>
            <a:pPr algn="just"/>
            <a:endParaRPr lang="en-US" sz="1050" dirty="0"/>
          </a:p>
          <a:p>
            <a:pPr algn="just"/>
            <a:r>
              <a:rPr lang="en-US" sz="1050" dirty="0" smtClean="0"/>
              <a:t>Once </a:t>
            </a:r>
            <a:r>
              <a:rPr lang="en-US" sz="1050" dirty="0"/>
              <a:t>clicking the OpenVision </a:t>
            </a:r>
            <a:r>
              <a:rPr lang="en-US" sz="1050" dirty="0" smtClean="0"/>
              <a:t>Application </a:t>
            </a:r>
            <a:r>
              <a:rPr lang="en-US" sz="1050" dirty="0"/>
              <a:t>you are in </a:t>
            </a:r>
            <a:r>
              <a:rPr lang="en-US" sz="1050" dirty="0" smtClean="0"/>
              <a:t>cyberspace and attached to the </a:t>
            </a:r>
            <a:r>
              <a:rPr lang="en-US" sz="1050" dirty="0"/>
              <a:t>network </a:t>
            </a:r>
            <a:r>
              <a:rPr lang="en-US" sz="1050" dirty="0" smtClean="0"/>
              <a:t>with </a:t>
            </a:r>
            <a:r>
              <a:rPr lang="en-US" sz="1050" dirty="0"/>
              <a:t>the ability to flip thru channels similar to traditional cable or linear </a:t>
            </a:r>
            <a:r>
              <a:rPr lang="en-US" sz="1050" dirty="0" smtClean="0"/>
              <a:t>television.  </a:t>
            </a:r>
          </a:p>
          <a:p>
            <a:pPr algn="just"/>
            <a:endParaRPr lang="en-US" sz="1050" dirty="0" smtClean="0"/>
          </a:p>
          <a:p>
            <a:pPr algn="just"/>
            <a:r>
              <a:rPr lang="en-US" sz="1050" i="1" dirty="0" smtClean="0"/>
              <a:t>Did </a:t>
            </a:r>
            <a:r>
              <a:rPr lang="en-US" sz="1050" i="1" dirty="0"/>
              <a:t>you know, </a:t>
            </a:r>
            <a:r>
              <a:rPr lang="en-US" sz="1050" i="1" dirty="0" smtClean="0"/>
              <a:t>after </a:t>
            </a:r>
            <a:r>
              <a:rPr lang="en-US" sz="1050" i="1" dirty="0"/>
              <a:t>2013 all televisions will be built with </a:t>
            </a:r>
            <a:r>
              <a:rPr lang="en-US" sz="1050" i="1" dirty="0" err="1"/>
              <a:t>wifi</a:t>
            </a:r>
            <a:r>
              <a:rPr lang="en-US" sz="1050" i="1" dirty="0"/>
              <a:t>?  Meanwhile, connect any </a:t>
            </a:r>
            <a:r>
              <a:rPr lang="en-US" sz="1050" i="1" dirty="0" smtClean="0"/>
              <a:t>mobile </a:t>
            </a:r>
            <a:r>
              <a:rPr lang="en-US" sz="1050" i="1" dirty="0"/>
              <a:t>device </a:t>
            </a:r>
            <a:r>
              <a:rPr lang="en-US" sz="1050" i="1" dirty="0" smtClean="0"/>
              <a:t>or computer to </a:t>
            </a:r>
            <a:r>
              <a:rPr lang="en-US" sz="1050" i="1" dirty="0"/>
              <a:t>your </a:t>
            </a:r>
            <a:r>
              <a:rPr lang="en-US" sz="1050" i="1" dirty="0" smtClean="0"/>
              <a:t>television with a </a:t>
            </a:r>
            <a:r>
              <a:rPr lang="en-US" sz="1050" i="1" dirty="0" err="1" smtClean="0"/>
              <a:t>hdmi</a:t>
            </a:r>
            <a:r>
              <a:rPr lang="en-US" sz="1050" i="1" dirty="0" smtClean="0"/>
              <a:t> cord </a:t>
            </a:r>
            <a:r>
              <a:rPr lang="en-US" sz="1050" i="1" dirty="0"/>
              <a:t>to serve as your cable box</a:t>
            </a:r>
            <a:r>
              <a:rPr lang="en-US" sz="1050" i="1" dirty="0" smtClean="0"/>
              <a:t>.  </a:t>
            </a:r>
          </a:p>
          <a:p>
            <a:pPr algn="just"/>
            <a:endParaRPr lang="en-US" sz="1050" i="1" dirty="0"/>
          </a:p>
          <a:p>
            <a:pPr algn="r"/>
            <a:r>
              <a:rPr lang="en-US" sz="1050" i="1" dirty="0" smtClean="0"/>
              <a:t>It’s that simple! </a:t>
            </a:r>
          </a:p>
          <a:p>
            <a:pPr algn="just"/>
            <a:endParaRPr lang="en-US" i="1" dirty="0"/>
          </a:p>
        </p:txBody>
      </p:sp>
      <p:pic>
        <p:nvPicPr>
          <p:cNvPr id="9" name="Picture 3" descr="C:\Users\Soteria Marketing\AppData\Local\Microsoft\Windows\Temporary Internet Files\Content.Outlook\8AJ3OFKH\OneEyeVisionLogo.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5341" b="4462"/>
          <a:stretch/>
        </p:blipFill>
        <p:spPr bwMode="auto">
          <a:xfrm>
            <a:off x="0" y="8305800"/>
            <a:ext cx="914400" cy="694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96781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4314" y="0"/>
            <a:ext cx="918714" cy="9144000"/>
            <a:chOff x="-4314" y="0"/>
            <a:chExt cx="918714" cy="9144000"/>
          </a:xfrm>
        </p:grpSpPr>
        <p:sp>
          <p:nvSpPr>
            <p:cNvPr id="23" name="Rectangle 22"/>
            <p:cNvSpPr>
              <a:spLocks noChangeAspect="1"/>
            </p:cNvSpPr>
            <p:nvPr/>
          </p:nvSpPr>
          <p:spPr>
            <a:xfrm>
              <a:off x="-4314" y="0"/>
              <a:ext cx="918714" cy="9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24" name="Picture 23"/>
            <p:cNvPicPr>
              <a:picLocks noChangeAspect="1"/>
            </p:cNvPicPr>
            <p:nvPr/>
          </p:nvPicPr>
          <p:blipFill>
            <a:blip r:embed="rId2">
              <a:extLst>
                <a:ext uri="{BEBA8EAE-BF5A-486C-A8C5-ECC9F3942E4B}">
                  <a14:imgProps xmlns:a14="http://schemas.microsoft.com/office/drawing/2010/main">
                    <a14:imgLayer r:embed="rId3">
                      <a14:imgEffect>
                        <a14:saturation sat="40000"/>
                      </a14:imgEffect>
                    </a14:imgLayer>
                  </a14:imgProps>
                </a:ext>
                <a:ext uri="{28A0092B-C50C-407E-A947-70E740481C1C}">
                  <a14:useLocalDpi xmlns:a14="http://schemas.microsoft.com/office/drawing/2010/main" val="0"/>
                </a:ext>
              </a:extLst>
            </a:blip>
            <a:stretch>
              <a:fillRect/>
            </a:stretch>
          </p:blipFill>
          <p:spPr>
            <a:xfrm rot="5400000">
              <a:off x="-2964120" y="4276773"/>
              <a:ext cx="6858000" cy="590453"/>
            </a:xfrm>
            <a:prstGeom prst="rect">
              <a:avLst/>
            </a:prstGeom>
          </p:spPr>
        </p:pic>
      </p:grpSp>
      <p:pic>
        <p:nvPicPr>
          <p:cNvPr id="25" name="Picture 24" descr="Competition"/>
          <p:cNvPicPr/>
          <p:nvPr/>
        </p:nvPicPr>
        <p:blipFill>
          <a:blip r:embed="rId4">
            <a:extLst>
              <a:ext uri="{28A0092B-C50C-407E-A947-70E740481C1C}">
                <a14:useLocalDpi xmlns:a14="http://schemas.microsoft.com/office/drawing/2010/main" val="0"/>
              </a:ext>
            </a:extLst>
          </a:blip>
          <a:srcRect/>
          <a:stretch>
            <a:fillRect/>
          </a:stretch>
        </p:blipFill>
        <p:spPr bwMode="auto">
          <a:xfrm>
            <a:off x="1828800" y="609600"/>
            <a:ext cx="4114800" cy="2842736"/>
          </a:xfrm>
          <a:prstGeom prst="rect">
            <a:avLst/>
          </a:prstGeom>
          <a:noFill/>
          <a:ln>
            <a:noFill/>
          </a:ln>
        </p:spPr>
      </p:pic>
      <p:sp>
        <p:nvSpPr>
          <p:cNvPr id="26" name="TextBox 25"/>
          <p:cNvSpPr txBox="1"/>
          <p:nvPr/>
        </p:nvSpPr>
        <p:spPr>
          <a:xfrm>
            <a:off x="1136332" y="3452336"/>
            <a:ext cx="5416868" cy="738664"/>
          </a:xfrm>
          <a:prstGeom prst="rect">
            <a:avLst/>
          </a:prstGeom>
          <a:noFill/>
        </p:spPr>
        <p:txBody>
          <a:bodyPr wrap="square" rtlCol="0">
            <a:spAutoFit/>
          </a:bodyPr>
          <a:lstStyle/>
          <a:p>
            <a:pPr algn="just"/>
            <a:r>
              <a:rPr lang="en-US" sz="1050" dirty="0"/>
              <a:t>We are the ONLY complete cable network that can reach 1,966,500,000 people </a:t>
            </a:r>
            <a:r>
              <a:rPr lang="en-US" sz="1050" dirty="0" smtClean="0"/>
              <a:t>simultaneously</a:t>
            </a:r>
            <a:r>
              <a:rPr lang="en-US" sz="1050" dirty="0"/>
              <a:t>.</a:t>
            </a:r>
            <a:endParaRPr lang="en-US" sz="1050" dirty="0" smtClean="0"/>
          </a:p>
          <a:p>
            <a:pPr algn="just"/>
            <a:endParaRPr lang="en-US" sz="1050" dirty="0"/>
          </a:p>
          <a:p>
            <a:pPr algn="just"/>
            <a:r>
              <a:rPr lang="en-US" sz="1050" dirty="0"/>
              <a:t>We are the ONLY complete global network that can provide </a:t>
            </a:r>
            <a:r>
              <a:rPr lang="en-US" sz="1050" dirty="0" smtClean="0"/>
              <a:t>you the </a:t>
            </a:r>
            <a:r>
              <a:rPr lang="en-US" sz="1050" dirty="0"/>
              <a:t>same channel on any </a:t>
            </a:r>
            <a:r>
              <a:rPr lang="en-US" sz="1050" dirty="0" smtClean="0"/>
              <a:t>device worldwide.         </a:t>
            </a:r>
            <a:endParaRPr lang="en-US" dirty="0"/>
          </a:p>
        </p:txBody>
      </p:sp>
      <p:pic>
        <p:nvPicPr>
          <p:cNvPr id="27" name="Picture 26"/>
          <p:cNvPicPr/>
          <p:nvPr/>
        </p:nvPicPr>
        <p:blipFill>
          <a:blip r:embed="rId5" cstate="print">
            <a:extLst>
              <a:ext uri="{28A0092B-C50C-407E-A947-70E740481C1C}">
                <a14:useLocalDpi xmlns:a14="http://schemas.microsoft.com/office/drawing/2010/main" val="0"/>
              </a:ext>
            </a:extLst>
          </a:blip>
          <a:stretch>
            <a:fillRect/>
          </a:stretch>
        </p:blipFill>
        <p:spPr>
          <a:xfrm>
            <a:off x="1905000" y="4229100"/>
            <a:ext cx="3810000" cy="685800"/>
          </a:xfrm>
          <a:prstGeom prst="rect">
            <a:avLst/>
          </a:prstGeom>
        </p:spPr>
      </p:pic>
      <p:sp>
        <p:nvSpPr>
          <p:cNvPr id="28" name="TextBox 27"/>
          <p:cNvSpPr txBox="1"/>
          <p:nvPr/>
        </p:nvSpPr>
        <p:spPr>
          <a:xfrm>
            <a:off x="1136332" y="5029200"/>
            <a:ext cx="5340668" cy="1331134"/>
          </a:xfrm>
          <a:prstGeom prst="rect">
            <a:avLst/>
          </a:prstGeom>
          <a:noFill/>
        </p:spPr>
        <p:txBody>
          <a:bodyPr wrap="square" rtlCol="0">
            <a:spAutoFit/>
          </a:bodyPr>
          <a:lstStyle>
            <a:defPPr>
              <a:defRPr lang="en-US"/>
            </a:defPPr>
            <a:lvl1pPr>
              <a:defRPr sz="1050"/>
            </a:lvl1pPr>
          </a:lstStyle>
          <a:p>
            <a:pPr algn="just"/>
            <a:r>
              <a:rPr lang="en-US" dirty="0" smtClean="0"/>
              <a:t>We </a:t>
            </a:r>
            <a:r>
              <a:rPr lang="en-US" dirty="0"/>
              <a:t>are the ONLY complete cable network that broadcasts via Computer, Smart Phone, </a:t>
            </a:r>
            <a:r>
              <a:rPr lang="en-US" dirty="0" err="1"/>
              <a:t>iPad</a:t>
            </a:r>
            <a:r>
              <a:rPr lang="en-US" dirty="0"/>
              <a:t> </a:t>
            </a:r>
            <a:r>
              <a:rPr lang="en-US" dirty="0" smtClean="0"/>
              <a:t>and </a:t>
            </a:r>
            <a:r>
              <a:rPr lang="en-US" dirty="0"/>
              <a:t>Tablet </a:t>
            </a:r>
            <a:r>
              <a:rPr lang="en-US" dirty="0" smtClean="0"/>
              <a:t>applications.  </a:t>
            </a:r>
          </a:p>
          <a:p>
            <a:pPr algn="just"/>
            <a:endParaRPr lang="en-US" dirty="0"/>
          </a:p>
          <a:p>
            <a:pPr algn="just"/>
            <a:r>
              <a:rPr lang="en-US" dirty="0"/>
              <a:t>We are the ONLY complete cable network where basic cable will always be FREE </a:t>
            </a:r>
            <a:r>
              <a:rPr lang="en-US" dirty="0" smtClean="0"/>
              <a:t>and </a:t>
            </a:r>
            <a:r>
              <a:rPr lang="en-US" dirty="0"/>
              <a:t>there’s no equipment to buy.                                                           </a:t>
            </a:r>
            <a:endParaRPr lang="en-US" dirty="0" smtClean="0"/>
          </a:p>
          <a:p>
            <a:pPr algn="r"/>
            <a:r>
              <a:rPr lang="en-US" sz="1400" dirty="0">
                <a:latin typeface="Rage Italic" pitchFamily="66" charset="0"/>
              </a:rPr>
              <a:t>There is no competition!</a:t>
            </a:r>
          </a:p>
          <a:p>
            <a:endParaRPr lang="en-US" sz="1400" dirty="0">
              <a:latin typeface="Rage Italic" pitchFamily="66" charset="0"/>
            </a:endParaRPr>
          </a:p>
        </p:txBody>
      </p:sp>
      <p:pic>
        <p:nvPicPr>
          <p:cNvPr id="29" name="Picture 28" descr="WHOS WATCHIN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14600" y="6248400"/>
            <a:ext cx="2667000" cy="657226"/>
          </a:xfrm>
          <a:prstGeom prst="rect">
            <a:avLst/>
          </a:prstGeom>
          <a:noFill/>
          <a:ln>
            <a:noFill/>
          </a:ln>
        </p:spPr>
      </p:pic>
      <p:sp>
        <p:nvSpPr>
          <p:cNvPr id="30" name="TextBox 29"/>
          <p:cNvSpPr txBox="1"/>
          <p:nvPr/>
        </p:nvSpPr>
        <p:spPr>
          <a:xfrm>
            <a:off x="1143000" y="6934200"/>
            <a:ext cx="5334000" cy="1877437"/>
          </a:xfrm>
          <a:prstGeom prst="rect">
            <a:avLst/>
          </a:prstGeom>
          <a:noFill/>
        </p:spPr>
        <p:txBody>
          <a:bodyPr wrap="square" rtlCol="0">
            <a:spAutoFit/>
          </a:bodyPr>
          <a:lstStyle/>
          <a:p>
            <a:pPr algn="just"/>
            <a:r>
              <a:rPr lang="en-US" sz="1050" dirty="0"/>
              <a:t> </a:t>
            </a:r>
          </a:p>
          <a:p>
            <a:pPr algn="just"/>
            <a:r>
              <a:rPr lang="en-US" sz="1050" dirty="0"/>
              <a:t>The goal of any Network, Content Provider or Show is to increase viewer ship </a:t>
            </a:r>
            <a:r>
              <a:rPr lang="en-US" sz="1050" dirty="0" smtClean="0"/>
              <a:t>and </a:t>
            </a:r>
            <a:r>
              <a:rPr lang="en-US" sz="1050" dirty="0"/>
              <a:t>entice prime sponsors.  OpenVision surpasses the competition </a:t>
            </a:r>
            <a:r>
              <a:rPr lang="en-US" sz="1050" dirty="0" smtClean="0"/>
              <a:t>and </a:t>
            </a:r>
            <a:r>
              <a:rPr lang="en-US" sz="1050" dirty="0"/>
              <a:t>goes several steps </a:t>
            </a:r>
            <a:r>
              <a:rPr lang="en-US" sz="1050" dirty="0" smtClean="0"/>
              <a:t>further.</a:t>
            </a:r>
            <a:endParaRPr lang="en-US" sz="1050" dirty="0"/>
          </a:p>
          <a:p>
            <a:pPr algn="just"/>
            <a:r>
              <a:rPr lang="en-US" sz="1050" dirty="0"/>
              <a:t> </a:t>
            </a:r>
          </a:p>
          <a:p>
            <a:pPr algn="just"/>
            <a:r>
              <a:rPr lang="en-US" sz="1050" dirty="0" smtClean="0"/>
              <a:t>With </a:t>
            </a:r>
            <a:r>
              <a:rPr lang="en-US" sz="1050" dirty="0"/>
              <a:t>the current rating system, </a:t>
            </a:r>
            <a:r>
              <a:rPr lang="en-US" sz="1050" dirty="0" smtClean="0"/>
              <a:t>every </a:t>
            </a:r>
            <a:r>
              <a:rPr lang="en-US" sz="1050" dirty="0"/>
              <a:t>household is not equipped with a </a:t>
            </a:r>
            <a:r>
              <a:rPr lang="en-US" sz="1050" dirty="0" smtClean="0"/>
              <a:t>rating box</a:t>
            </a:r>
            <a:r>
              <a:rPr lang="en-US" sz="1050" dirty="0"/>
              <a:t>;</a:t>
            </a:r>
            <a:r>
              <a:rPr lang="en-US" sz="1050" dirty="0" smtClean="0"/>
              <a:t> therefore, viewership is </a:t>
            </a:r>
            <a:r>
              <a:rPr lang="en-US" sz="1050" dirty="0"/>
              <a:t>merely an estimate.   With OpenVision, we know </a:t>
            </a:r>
            <a:r>
              <a:rPr lang="en-US" sz="1050" dirty="0" smtClean="0"/>
              <a:t>the exact demographic of who </a:t>
            </a:r>
            <a:r>
              <a:rPr lang="en-US" sz="1050" dirty="0"/>
              <a:t>is </a:t>
            </a:r>
            <a:r>
              <a:rPr lang="en-US" sz="1050" dirty="0" smtClean="0"/>
              <a:t>watching and </a:t>
            </a:r>
            <a:r>
              <a:rPr lang="en-US" sz="1050" dirty="0"/>
              <a:t>how long they watched, for every viewer </a:t>
            </a:r>
            <a:r>
              <a:rPr lang="en-US" sz="1050" dirty="0" smtClean="0"/>
              <a:t>and </a:t>
            </a:r>
            <a:r>
              <a:rPr lang="en-US" sz="1050" dirty="0"/>
              <a:t>every </a:t>
            </a:r>
            <a:r>
              <a:rPr lang="en-US" sz="1050" dirty="0" smtClean="0"/>
              <a:t>channel </a:t>
            </a:r>
            <a:r>
              <a:rPr lang="en-US" sz="1050" dirty="0"/>
              <a:t>worldwide! </a:t>
            </a:r>
          </a:p>
          <a:p>
            <a:pPr algn="just"/>
            <a:r>
              <a:rPr lang="en-US" sz="1050" dirty="0"/>
              <a:t> </a:t>
            </a:r>
          </a:p>
          <a:p>
            <a:pPr algn="r"/>
            <a:r>
              <a:rPr lang="en-US" sz="1400" dirty="0">
                <a:latin typeface="Rage Italic" pitchFamily="66" charset="0"/>
              </a:rPr>
              <a:t> -No More guessing games!</a:t>
            </a:r>
          </a:p>
          <a:p>
            <a:endParaRPr lang="en-US" dirty="0"/>
          </a:p>
        </p:txBody>
      </p:sp>
      <p:pic>
        <p:nvPicPr>
          <p:cNvPr id="11" name="Picture 3" descr="C:\Users\Soteria Marketing\AppData\Local\Microsoft\Windows\Temporary Internet Files\Content.Outlook\8AJ3OFKH\OneEyeVisionLogo.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5341" b="4462"/>
          <a:stretch/>
        </p:blipFill>
        <p:spPr bwMode="auto">
          <a:xfrm>
            <a:off x="0" y="8305800"/>
            <a:ext cx="914400" cy="694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97107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oup 33"/>
          <p:cNvGrpSpPr/>
          <p:nvPr/>
        </p:nvGrpSpPr>
        <p:grpSpPr>
          <a:xfrm>
            <a:off x="0" y="0"/>
            <a:ext cx="918714" cy="9144000"/>
            <a:chOff x="-4314" y="0"/>
            <a:chExt cx="918714" cy="9144000"/>
          </a:xfrm>
        </p:grpSpPr>
        <p:sp>
          <p:nvSpPr>
            <p:cNvPr id="35" name="Rectangle 34"/>
            <p:cNvSpPr>
              <a:spLocks noChangeAspect="1"/>
            </p:cNvSpPr>
            <p:nvPr/>
          </p:nvSpPr>
          <p:spPr>
            <a:xfrm>
              <a:off x="-4314" y="0"/>
              <a:ext cx="918714" cy="9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36" name="Picture 35"/>
            <p:cNvPicPr>
              <a:picLocks noChangeAspect="1"/>
            </p:cNvPicPr>
            <p:nvPr/>
          </p:nvPicPr>
          <p:blipFill>
            <a:blip r:embed="rId2">
              <a:extLst>
                <a:ext uri="{BEBA8EAE-BF5A-486C-A8C5-ECC9F3942E4B}">
                  <a14:imgProps xmlns:a14="http://schemas.microsoft.com/office/drawing/2010/main">
                    <a14:imgLayer r:embed="rId3">
                      <a14:imgEffect>
                        <a14:saturation sat="40000"/>
                      </a14:imgEffect>
                    </a14:imgLayer>
                  </a14:imgProps>
                </a:ext>
                <a:ext uri="{28A0092B-C50C-407E-A947-70E740481C1C}">
                  <a14:useLocalDpi xmlns:a14="http://schemas.microsoft.com/office/drawing/2010/main" val="0"/>
                </a:ext>
              </a:extLst>
            </a:blip>
            <a:stretch>
              <a:fillRect/>
            </a:stretch>
          </p:blipFill>
          <p:spPr>
            <a:xfrm rot="5400000">
              <a:off x="-2964120" y="4276773"/>
              <a:ext cx="6858000" cy="590453"/>
            </a:xfrm>
            <a:prstGeom prst="rect">
              <a:avLst/>
            </a:prstGeom>
          </p:spPr>
        </p:pic>
      </p:grpSp>
      <p:pic>
        <p:nvPicPr>
          <p:cNvPr id="37" name="Picture 36" descr="Marketing"/>
          <p:cNvPicPr/>
          <p:nvPr/>
        </p:nvPicPr>
        <p:blipFill rotWithShape="1">
          <a:blip r:embed="rId4" cstate="print">
            <a:extLst>
              <a:ext uri="{28A0092B-C50C-407E-A947-70E740481C1C}">
                <a14:useLocalDpi xmlns:a14="http://schemas.microsoft.com/office/drawing/2010/main" val="0"/>
              </a:ext>
            </a:extLst>
          </a:blip>
          <a:srcRect r="21923" b="16667"/>
          <a:stretch/>
        </p:blipFill>
        <p:spPr bwMode="auto">
          <a:xfrm>
            <a:off x="1219200" y="685800"/>
            <a:ext cx="1447800" cy="381000"/>
          </a:xfrm>
          <a:prstGeom prst="rect">
            <a:avLst/>
          </a:prstGeom>
          <a:noFill/>
          <a:ln>
            <a:noFill/>
          </a:ln>
        </p:spPr>
      </p:pic>
      <p:sp>
        <p:nvSpPr>
          <p:cNvPr id="38" name="TextBox 37"/>
          <p:cNvSpPr txBox="1"/>
          <p:nvPr/>
        </p:nvSpPr>
        <p:spPr>
          <a:xfrm>
            <a:off x="1143000" y="1233607"/>
            <a:ext cx="5334000" cy="2308324"/>
          </a:xfrm>
          <a:prstGeom prst="rect">
            <a:avLst/>
          </a:prstGeom>
          <a:noFill/>
        </p:spPr>
        <p:txBody>
          <a:bodyPr wrap="square" rtlCol="0">
            <a:spAutoFit/>
          </a:bodyPr>
          <a:lstStyle/>
          <a:p>
            <a:pPr algn="just"/>
            <a:r>
              <a:rPr lang="en-US" sz="1050" dirty="0"/>
              <a:t>The purpose of marketing is to generate revenue, increase market share, drive preference to purchase </a:t>
            </a:r>
            <a:r>
              <a:rPr lang="en-US" sz="1050" dirty="0" smtClean="0"/>
              <a:t>and </a:t>
            </a:r>
            <a:r>
              <a:rPr lang="en-US" sz="1050" dirty="0"/>
              <a:t>build brand awareness. </a:t>
            </a:r>
            <a:r>
              <a:rPr lang="en-US" sz="1050" dirty="0" smtClean="0"/>
              <a:t> Adopting </a:t>
            </a:r>
            <a:r>
              <a:rPr lang="en-US" sz="1050" dirty="0"/>
              <a:t>an integrated marketing strategy </a:t>
            </a:r>
            <a:r>
              <a:rPr lang="en-US" sz="1050" dirty="0" smtClean="0"/>
              <a:t> is a great way to do this effectively and should </a:t>
            </a:r>
            <a:r>
              <a:rPr lang="en-US" sz="1050" dirty="0"/>
              <a:t>be the first step. </a:t>
            </a:r>
          </a:p>
          <a:p>
            <a:pPr algn="just"/>
            <a:endParaRPr lang="en-US" sz="1050" dirty="0" smtClean="0"/>
          </a:p>
          <a:p>
            <a:pPr algn="just"/>
            <a:r>
              <a:rPr lang="en-US" sz="1050" dirty="0"/>
              <a:t>M</a:t>
            </a:r>
            <a:r>
              <a:rPr lang="en-US" sz="1050" dirty="0" smtClean="0"/>
              <a:t>arketing </a:t>
            </a:r>
            <a:r>
              <a:rPr lang="en-US" sz="1050" dirty="0"/>
              <a:t>has moved far beyond traditional </a:t>
            </a:r>
            <a:r>
              <a:rPr lang="en-US" sz="1050" dirty="0" smtClean="0"/>
              <a:t>and </a:t>
            </a:r>
            <a:r>
              <a:rPr lang="en-US" sz="1050" dirty="0"/>
              <a:t>includes all sorts of interactive, consumer driven, social marketing </a:t>
            </a:r>
            <a:r>
              <a:rPr lang="en-US" sz="1050" dirty="0" smtClean="0"/>
              <a:t>and </a:t>
            </a:r>
            <a:r>
              <a:rPr lang="en-US" sz="1050" dirty="0"/>
              <a:t>communication messages across all available media </a:t>
            </a:r>
            <a:r>
              <a:rPr lang="en-US" sz="1050" dirty="0" smtClean="0"/>
              <a:t>channels.  </a:t>
            </a:r>
            <a:r>
              <a:rPr lang="en-US" sz="1050" dirty="0"/>
              <a:t>OpenVision Network envelopes </a:t>
            </a:r>
            <a:r>
              <a:rPr lang="en-US" sz="1050" dirty="0" smtClean="0"/>
              <a:t>and </a:t>
            </a:r>
            <a:r>
              <a:rPr lang="en-US" sz="1050" dirty="0"/>
              <a:t>supersedes the </a:t>
            </a:r>
            <a:r>
              <a:rPr lang="en-US" sz="1050" dirty="0" smtClean="0"/>
              <a:t>world’s </a:t>
            </a:r>
            <a:r>
              <a:rPr lang="en-US" sz="1050" dirty="0"/>
              <a:t>technology driven marketing needs.</a:t>
            </a:r>
          </a:p>
          <a:p>
            <a:pPr algn="just"/>
            <a:r>
              <a:rPr lang="en-US" sz="1050" dirty="0"/>
              <a:t> </a:t>
            </a:r>
          </a:p>
          <a:p>
            <a:pPr algn="just"/>
            <a:r>
              <a:rPr lang="en-US" sz="1050" dirty="0"/>
              <a:t>Extreme Integrated Marketing includes various </a:t>
            </a:r>
            <a:r>
              <a:rPr lang="en-US" sz="1050" dirty="0" smtClean="0"/>
              <a:t>tools of </a:t>
            </a:r>
            <a:r>
              <a:rPr lang="en-US" sz="1050" dirty="0"/>
              <a:t>advertising, </a:t>
            </a:r>
            <a:r>
              <a:rPr lang="en-US" sz="1050" dirty="0" smtClean="0"/>
              <a:t>promotion</a:t>
            </a:r>
            <a:r>
              <a:rPr lang="en-US" sz="1050" dirty="0"/>
              <a:t>, commercial marketing, direct marketing, sponsorship, event marketing, social fundraising and banner advertising. </a:t>
            </a:r>
          </a:p>
          <a:p>
            <a:endParaRPr lang="en-US" dirty="0"/>
          </a:p>
        </p:txBody>
      </p:sp>
      <p:pic>
        <p:nvPicPr>
          <p:cNvPr id="39" name="Picture 38" descr="Target Marketing"/>
          <p:cNvPicPr/>
          <p:nvPr/>
        </p:nvPicPr>
        <p:blipFill rotWithShape="1">
          <a:blip r:embed="rId5" cstate="print">
            <a:extLst>
              <a:ext uri="{28A0092B-C50C-407E-A947-70E740481C1C}">
                <a14:useLocalDpi xmlns:a14="http://schemas.microsoft.com/office/drawing/2010/main" val="0"/>
              </a:ext>
            </a:extLst>
          </a:blip>
          <a:srcRect l="28072" r="6796"/>
          <a:stretch/>
        </p:blipFill>
        <p:spPr bwMode="auto">
          <a:xfrm>
            <a:off x="1219200" y="3352801"/>
            <a:ext cx="1447800" cy="457199"/>
          </a:xfrm>
          <a:prstGeom prst="rect">
            <a:avLst/>
          </a:prstGeom>
          <a:noFill/>
          <a:ln>
            <a:noFill/>
          </a:ln>
        </p:spPr>
      </p:pic>
      <p:sp>
        <p:nvSpPr>
          <p:cNvPr id="40" name="TextBox 39"/>
          <p:cNvSpPr txBox="1"/>
          <p:nvPr/>
        </p:nvSpPr>
        <p:spPr>
          <a:xfrm>
            <a:off x="1219200" y="3833336"/>
            <a:ext cx="5257800" cy="738664"/>
          </a:xfrm>
          <a:prstGeom prst="rect">
            <a:avLst/>
          </a:prstGeom>
          <a:noFill/>
        </p:spPr>
        <p:txBody>
          <a:bodyPr wrap="square" rtlCol="0">
            <a:spAutoFit/>
          </a:bodyPr>
          <a:lstStyle/>
          <a:p>
            <a:pPr algn="just"/>
            <a:r>
              <a:rPr lang="en-US" sz="1050" dirty="0"/>
              <a:t>Consumers are bombarded with thousands of messages from thousands of different advertisers </a:t>
            </a:r>
            <a:r>
              <a:rPr lang="en-US" sz="1050" dirty="0" smtClean="0"/>
              <a:t>daily.  </a:t>
            </a:r>
            <a:r>
              <a:rPr lang="en-US" sz="1050" dirty="0"/>
              <a:t>Our technology allows us to extract to the minute </a:t>
            </a:r>
            <a:r>
              <a:rPr lang="en-US" sz="1050" dirty="0" smtClean="0"/>
              <a:t>Logistics </a:t>
            </a:r>
            <a:r>
              <a:rPr lang="en-US" sz="1050" dirty="0"/>
              <a:t>allowing us to filter out messages that don’t appeal to a viewers particular need or interest.</a:t>
            </a:r>
          </a:p>
          <a:p>
            <a:endParaRPr lang="en-US" sz="1050" dirty="0"/>
          </a:p>
        </p:txBody>
      </p:sp>
      <p:pic>
        <p:nvPicPr>
          <p:cNvPr id="41" name="Picture 40" descr="443423hsvtjfllp"/>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19200" y="4681220"/>
            <a:ext cx="1600200" cy="957580"/>
          </a:xfrm>
          <a:prstGeom prst="rect">
            <a:avLst/>
          </a:prstGeom>
          <a:noFill/>
          <a:ln>
            <a:noFill/>
          </a:ln>
        </p:spPr>
      </p:pic>
      <p:sp>
        <p:nvSpPr>
          <p:cNvPr id="42" name="TextBox 41"/>
          <p:cNvSpPr txBox="1"/>
          <p:nvPr/>
        </p:nvSpPr>
        <p:spPr>
          <a:xfrm>
            <a:off x="2895599" y="4662170"/>
            <a:ext cx="3657601" cy="900246"/>
          </a:xfrm>
          <a:prstGeom prst="rect">
            <a:avLst/>
          </a:prstGeom>
          <a:noFill/>
        </p:spPr>
        <p:txBody>
          <a:bodyPr wrap="square" rtlCol="0">
            <a:spAutoFit/>
          </a:bodyPr>
          <a:lstStyle/>
          <a:p>
            <a:pPr algn="just"/>
            <a:r>
              <a:rPr lang="en-US" sz="1050" dirty="0"/>
              <a:t>Men don’t have a need </a:t>
            </a:r>
            <a:r>
              <a:rPr lang="en-US" sz="1050" dirty="0" smtClean="0"/>
              <a:t>for </a:t>
            </a:r>
            <a:r>
              <a:rPr lang="en-US" sz="1050" dirty="0"/>
              <a:t>feminine products therefore sending feminine ads to men is pointless</a:t>
            </a:r>
            <a:r>
              <a:rPr lang="en-US" sz="1050" dirty="0" smtClean="0"/>
              <a:t>. </a:t>
            </a:r>
          </a:p>
          <a:p>
            <a:pPr algn="just"/>
            <a:endParaRPr lang="en-US" sz="1050" dirty="0"/>
          </a:p>
          <a:p>
            <a:pPr algn="just"/>
            <a:r>
              <a:rPr lang="en-US" sz="1050" dirty="0" smtClean="0"/>
              <a:t>Our </a:t>
            </a:r>
            <a:r>
              <a:rPr lang="en-US" sz="1050" dirty="0"/>
              <a:t>data extraction can tell the viewers favorite </a:t>
            </a:r>
            <a:r>
              <a:rPr lang="en-US" sz="1050" dirty="0" smtClean="0"/>
              <a:t>color or </a:t>
            </a:r>
            <a:r>
              <a:rPr lang="en-US" sz="1050" dirty="0"/>
              <a:t>interests, male or female and more</a:t>
            </a:r>
            <a:r>
              <a:rPr lang="en-US" sz="1050" dirty="0" smtClean="0"/>
              <a:t>!</a:t>
            </a:r>
            <a:endParaRPr lang="en-US" sz="1050" dirty="0"/>
          </a:p>
        </p:txBody>
      </p:sp>
      <p:pic>
        <p:nvPicPr>
          <p:cNvPr id="43" name="Picture 42" descr="doritos"/>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195512" y="5857875"/>
            <a:ext cx="3228976" cy="1066800"/>
          </a:xfrm>
          <a:prstGeom prst="rect">
            <a:avLst/>
          </a:prstGeom>
          <a:noFill/>
          <a:ln>
            <a:noFill/>
          </a:ln>
        </p:spPr>
      </p:pic>
      <p:sp>
        <p:nvSpPr>
          <p:cNvPr id="44" name="TextBox 43"/>
          <p:cNvSpPr txBox="1"/>
          <p:nvPr/>
        </p:nvSpPr>
        <p:spPr>
          <a:xfrm>
            <a:off x="1219200" y="7086362"/>
            <a:ext cx="5334000" cy="1600438"/>
          </a:xfrm>
          <a:prstGeom prst="rect">
            <a:avLst/>
          </a:prstGeom>
          <a:noFill/>
        </p:spPr>
        <p:txBody>
          <a:bodyPr wrap="square" rtlCol="0">
            <a:spAutoFit/>
          </a:bodyPr>
          <a:lstStyle/>
          <a:p>
            <a:pPr algn="just"/>
            <a:r>
              <a:rPr lang="en-US" sz="1050" dirty="0"/>
              <a:t>Studies show, that consumers are more apt to </a:t>
            </a:r>
            <a:r>
              <a:rPr lang="en-US" sz="1050" dirty="0" smtClean="0"/>
              <a:t>purchase while </a:t>
            </a:r>
            <a:r>
              <a:rPr lang="en-US" sz="1050" dirty="0"/>
              <a:t>watching something that is visually appealing and evoke certain emotions.  Targeting consumers with color is one way to create such an </a:t>
            </a:r>
            <a:r>
              <a:rPr lang="en-US" sz="1050" dirty="0" smtClean="0"/>
              <a:t>atmosphere.</a:t>
            </a:r>
          </a:p>
          <a:p>
            <a:pPr algn="just"/>
            <a:r>
              <a:rPr lang="en-US" sz="1050" dirty="0" smtClean="0"/>
              <a:t> </a:t>
            </a:r>
          </a:p>
          <a:p>
            <a:pPr algn="just"/>
            <a:r>
              <a:rPr lang="en-US" sz="1050" dirty="0" smtClean="0"/>
              <a:t>Two people on opposite sides of the earth can be watching the same channel and receiving the same commercial with different effects.  According to the data we’ve collected, we know that Consumer A’s favorite color is green therefore, the ad on the left would fit best.   </a:t>
            </a:r>
          </a:p>
          <a:p>
            <a:pPr algn="just"/>
            <a:endParaRPr lang="en-US" sz="1050" dirty="0" smtClean="0"/>
          </a:p>
          <a:p>
            <a:pPr algn="r"/>
            <a:r>
              <a:rPr lang="en-US" sz="1400" dirty="0" smtClean="0">
                <a:latin typeface="Rage Italic" pitchFamily="66" charset="0"/>
              </a:rPr>
              <a:t>Yes, we can do that!</a:t>
            </a:r>
          </a:p>
        </p:txBody>
      </p:sp>
      <p:pic>
        <p:nvPicPr>
          <p:cNvPr id="13" name="Picture 3" descr="C:\Users\Soteria Marketing\AppData\Local\Microsoft\Windows\Temporary Internet Files\Content.Outlook\8AJ3OFKH\OneEyeVisionLogo.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5341" b="4462"/>
          <a:stretch/>
        </p:blipFill>
        <p:spPr bwMode="auto">
          <a:xfrm>
            <a:off x="0" y="8305800"/>
            <a:ext cx="914400" cy="694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48538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0" y="0"/>
            <a:ext cx="918714" cy="9144000"/>
            <a:chOff x="-4314" y="0"/>
            <a:chExt cx="918714" cy="9144000"/>
          </a:xfrm>
        </p:grpSpPr>
        <p:sp>
          <p:nvSpPr>
            <p:cNvPr id="11" name="Rectangle 10"/>
            <p:cNvSpPr>
              <a:spLocks noChangeAspect="1"/>
            </p:cNvSpPr>
            <p:nvPr/>
          </p:nvSpPr>
          <p:spPr>
            <a:xfrm>
              <a:off x="-4314" y="0"/>
              <a:ext cx="918714" cy="9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2" name="Picture 11"/>
            <p:cNvPicPr>
              <a:picLocks noChangeAspect="1"/>
            </p:cNvPicPr>
            <p:nvPr/>
          </p:nvPicPr>
          <p:blipFill>
            <a:blip r:embed="rId2">
              <a:extLst>
                <a:ext uri="{BEBA8EAE-BF5A-486C-A8C5-ECC9F3942E4B}">
                  <a14:imgProps xmlns:a14="http://schemas.microsoft.com/office/drawing/2010/main">
                    <a14:imgLayer r:embed="rId3">
                      <a14:imgEffect>
                        <a14:saturation sat="40000"/>
                      </a14:imgEffect>
                    </a14:imgLayer>
                  </a14:imgProps>
                </a:ext>
                <a:ext uri="{28A0092B-C50C-407E-A947-70E740481C1C}">
                  <a14:useLocalDpi xmlns:a14="http://schemas.microsoft.com/office/drawing/2010/main" val="0"/>
                </a:ext>
              </a:extLst>
            </a:blip>
            <a:stretch>
              <a:fillRect/>
            </a:stretch>
          </p:blipFill>
          <p:spPr>
            <a:xfrm rot="5400000">
              <a:off x="-2964120" y="4276773"/>
              <a:ext cx="6858000" cy="590453"/>
            </a:xfrm>
            <a:prstGeom prst="rect">
              <a:avLst/>
            </a:prstGeom>
          </p:spPr>
        </p:pic>
      </p:grpSp>
      <p:sp>
        <p:nvSpPr>
          <p:cNvPr id="18" name="TextBox 17"/>
          <p:cNvSpPr txBox="1"/>
          <p:nvPr/>
        </p:nvSpPr>
        <p:spPr>
          <a:xfrm>
            <a:off x="1371600" y="1976988"/>
            <a:ext cx="4953000" cy="1223412"/>
          </a:xfrm>
          <a:prstGeom prst="rect">
            <a:avLst/>
          </a:prstGeom>
          <a:noFill/>
        </p:spPr>
        <p:txBody>
          <a:bodyPr wrap="square" rtlCol="0">
            <a:spAutoFit/>
          </a:bodyPr>
          <a:lstStyle/>
          <a:p>
            <a:pPr algn="just"/>
            <a:r>
              <a:rPr lang="en-US" sz="1050" dirty="0" smtClean="0"/>
              <a:t>Why </a:t>
            </a:r>
            <a:r>
              <a:rPr lang="en-US" sz="1050" dirty="0"/>
              <a:t>rely on viewers to go to a website, in the store or </a:t>
            </a:r>
            <a:r>
              <a:rPr lang="en-US" sz="1050" dirty="0" smtClean="0"/>
              <a:t>call to </a:t>
            </a:r>
            <a:r>
              <a:rPr lang="en-US" sz="1050" dirty="0"/>
              <a:t>make a purchase.  We give you </a:t>
            </a:r>
            <a:r>
              <a:rPr lang="en-US" sz="1050" dirty="0" smtClean="0"/>
              <a:t>and </a:t>
            </a:r>
            <a:r>
              <a:rPr lang="en-US" sz="1050" dirty="0"/>
              <a:t>your sponsor’s options far beyond what traditional television can give.  </a:t>
            </a:r>
          </a:p>
          <a:p>
            <a:pPr algn="just"/>
            <a:r>
              <a:rPr lang="en-US" sz="1050" dirty="0"/>
              <a:t> </a:t>
            </a:r>
          </a:p>
          <a:p>
            <a:pPr algn="just"/>
            <a:r>
              <a:rPr lang="en-US" sz="1050" dirty="0"/>
              <a:t>Point-2-Purchase Power allows purchasing without interruption of the commercial, program or live event.  Simply click a logo </a:t>
            </a:r>
            <a:r>
              <a:rPr lang="en-US" sz="1050" dirty="0" smtClean="0"/>
              <a:t>and </a:t>
            </a:r>
            <a:r>
              <a:rPr lang="en-US" sz="1050" dirty="0"/>
              <a:t>a menu will allow you to purchase any merchandise in that merchants </a:t>
            </a:r>
            <a:r>
              <a:rPr lang="en-US" sz="1050" dirty="0" smtClean="0"/>
              <a:t>account. Instantly sell music and more!</a:t>
            </a:r>
            <a:endParaRPr lang="en-US" sz="1050" dirty="0"/>
          </a:p>
          <a:p>
            <a:endParaRPr lang="en-US" sz="1050" dirty="0"/>
          </a:p>
        </p:txBody>
      </p:sp>
      <p:pic>
        <p:nvPicPr>
          <p:cNvPr id="19" name="Picture 18"/>
          <p:cNvPicPr/>
          <p:nvPr/>
        </p:nvPicPr>
        <p:blipFill rotWithShape="1">
          <a:blip r:embed="rId4" cstate="print">
            <a:extLst>
              <a:ext uri="{28A0092B-C50C-407E-A947-70E740481C1C}">
                <a14:useLocalDpi xmlns:a14="http://schemas.microsoft.com/office/drawing/2010/main" val="0"/>
              </a:ext>
            </a:extLst>
          </a:blip>
          <a:srcRect t="21699"/>
          <a:stretch/>
        </p:blipFill>
        <p:spPr>
          <a:xfrm>
            <a:off x="2057400" y="5288915"/>
            <a:ext cx="3505200" cy="959485"/>
          </a:xfrm>
          <a:prstGeom prst="rect">
            <a:avLst/>
          </a:prstGeom>
        </p:spPr>
      </p:pic>
      <p:sp>
        <p:nvSpPr>
          <p:cNvPr id="20" name="TextBox 19"/>
          <p:cNvSpPr txBox="1"/>
          <p:nvPr/>
        </p:nvSpPr>
        <p:spPr>
          <a:xfrm>
            <a:off x="2438400" y="5057001"/>
            <a:ext cx="2590800" cy="276999"/>
          </a:xfrm>
          <a:prstGeom prst="rect">
            <a:avLst/>
          </a:prstGeom>
          <a:noFill/>
        </p:spPr>
        <p:txBody>
          <a:bodyPr wrap="square" rtlCol="0">
            <a:spAutoFit/>
          </a:bodyPr>
          <a:lstStyle/>
          <a:p>
            <a:r>
              <a:rPr lang="en-US" sz="1200" b="1" dirty="0" smtClean="0">
                <a:latin typeface="Goudy Old Style" pitchFamily="18" charset="0"/>
              </a:rPr>
              <a:t>Why we are different than a Website!</a:t>
            </a:r>
            <a:endParaRPr lang="en-US" sz="1200" b="1" dirty="0">
              <a:latin typeface="Goudy Old Style" pitchFamily="18" charset="0"/>
            </a:endParaRPr>
          </a:p>
        </p:txBody>
      </p:sp>
      <p:sp>
        <p:nvSpPr>
          <p:cNvPr id="21" name="TextBox 20"/>
          <p:cNvSpPr txBox="1"/>
          <p:nvPr/>
        </p:nvSpPr>
        <p:spPr>
          <a:xfrm>
            <a:off x="1371600" y="6248400"/>
            <a:ext cx="4953000" cy="2577629"/>
          </a:xfrm>
          <a:prstGeom prst="rect">
            <a:avLst/>
          </a:prstGeom>
          <a:noFill/>
        </p:spPr>
        <p:txBody>
          <a:bodyPr wrap="square" rtlCol="0">
            <a:spAutoFit/>
          </a:bodyPr>
          <a:lstStyle/>
          <a:p>
            <a:pPr algn="just"/>
            <a:r>
              <a:rPr lang="en-US" sz="1050" dirty="0" smtClean="0"/>
              <a:t>Imagine </a:t>
            </a:r>
            <a:r>
              <a:rPr lang="en-US" sz="1050" dirty="0"/>
              <a:t>your </a:t>
            </a:r>
            <a:r>
              <a:rPr lang="en-US" sz="1050" dirty="0" smtClean="0"/>
              <a:t>website as a stand-alone entity </a:t>
            </a:r>
            <a:r>
              <a:rPr lang="en-US" sz="1050" dirty="0"/>
              <a:t>an island if you will.  </a:t>
            </a:r>
            <a:r>
              <a:rPr lang="en-US" sz="1050" dirty="0" smtClean="0"/>
              <a:t>No </a:t>
            </a:r>
            <a:r>
              <a:rPr lang="en-US" sz="1050" dirty="0"/>
              <a:t>one knows you’re there unless </a:t>
            </a:r>
            <a:r>
              <a:rPr lang="en-US" sz="1050" dirty="0" smtClean="0"/>
              <a:t>you’re </a:t>
            </a:r>
            <a:r>
              <a:rPr lang="en-US" sz="1050" dirty="0"/>
              <a:t>spending money </a:t>
            </a:r>
            <a:r>
              <a:rPr lang="en-US" sz="1050" dirty="0" smtClean="0"/>
              <a:t>and </a:t>
            </a:r>
            <a:r>
              <a:rPr lang="en-US" sz="1050" dirty="0"/>
              <a:t>time to drive visitors to it.  </a:t>
            </a:r>
          </a:p>
          <a:p>
            <a:pPr algn="just"/>
            <a:r>
              <a:rPr lang="en-US" sz="1050" dirty="0"/>
              <a:t> </a:t>
            </a:r>
          </a:p>
          <a:p>
            <a:pPr algn="just"/>
            <a:r>
              <a:rPr lang="en-US" sz="1050" dirty="0"/>
              <a:t>The issue with this </a:t>
            </a:r>
            <a:r>
              <a:rPr lang="en-US" sz="1050" dirty="0" smtClean="0"/>
              <a:t>is </a:t>
            </a:r>
            <a:r>
              <a:rPr lang="en-US" sz="1050" dirty="0"/>
              <a:t>you usually only end up with current fans or product users who are looking for you.  </a:t>
            </a:r>
          </a:p>
          <a:p>
            <a:pPr algn="just"/>
            <a:r>
              <a:rPr lang="en-US" sz="1050" dirty="0"/>
              <a:t> </a:t>
            </a:r>
          </a:p>
          <a:p>
            <a:pPr algn="just"/>
            <a:r>
              <a:rPr lang="en-US" sz="1050" dirty="0"/>
              <a:t>With </a:t>
            </a:r>
            <a:r>
              <a:rPr lang="en-US" sz="1050" dirty="0" smtClean="0"/>
              <a:t>OpenVision, since we are NOT a .com, you </a:t>
            </a:r>
            <a:r>
              <a:rPr lang="en-US" sz="1050" dirty="0"/>
              <a:t>are no longer a </a:t>
            </a:r>
            <a:r>
              <a:rPr lang="en-US" sz="1050" dirty="0" smtClean="0"/>
              <a:t>stand-alone </a:t>
            </a:r>
            <a:r>
              <a:rPr lang="en-US" sz="1050" dirty="0"/>
              <a:t>entity but in a world of other networks.  You now have neighbors </a:t>
            </a:r>
            <a:r>
              <a:rPr lang="en-US" sz="1050" dirty="0" smtClean="0"/>
              <a:t>and </a:t>
            </a:r>
            <a:r>
              <a:rPr lang="en-US" sz="1050" dirty="0"/>
              <a:t>those neighbors have neighbors all across the </a:t>
            </a:r>
            <a:r>
              <a:rPr lang="en-US" sz="1050" dirty="0" smtClean="0"/>
              <a:t>globe.   </a:t>
            </a:r>
            <a:endParaRPr lang="en-US" sz="1050" dirty="0"/>
          </a:p>
          <a:p>
            <a:pPr algn="just"/>
            <a:r>
              <a:rPr lang="en-US" sz="1050" dirty="0"/>
              <a:t> </a:t>
            </a:r>
          </a:p>
          <a:p>
            <a:pPr algn="just"/>
            <a:r>
              <a:rPr lang="en-US" sz="1050" dirty="0"/>
              <a:t>We are all creatures of </a:t>
            </a:r>
            <a:r>
              <a:rPr lang="en-US" sz="1050" dirty="0" smtClean="0"/>
              <a:t>habit, </a:t>
            </a:r>
            <a:r>
              <a:rPr lang="en-US" sz="1050" dirty="0"/>
              <a:t>so much so </a:t>
            </a:r>
            <a:r>
              <a:rPr lang="en-US" sz="1050" dirty="0" smtClean="0"/>
              <a:t>that </a:t>
            </a:r>
            <a:r>
              <a:rPr lang="en-US" sz="1050" dirty="0"/>
              <a:t>most of us change the channel on commercials </a:t>
            </a:r>
            <a:r>
              <a:rPr lang="en-US" sz="1050" dirty="0" smtClean="0"/>
              <a:t>and </a:t>
            </a:r>
            <a:r>
              <a:rPr lang="en-US" sz="1050" dirty="0"/>
              <a:t>often stumble upon something of interest.  </a:t>
            </a:r>
            <a:r>
              <a:rPr lang="en-US" sz="1050" dirty="0" smtClean="0"/>
              <a:t>Your neighbors viewer may find </a:t>
            </a:r>
            <a:r>
              <a:rPr lang="en-US" sz="1050" dirty="0"/>
              <a:t>your channel, enjoy your content and take up </a:t>
            </a:r>
            <a:r>
              <a:rPr lang="en-US" sz="1050" dirty="0" smtClean="0"/>
              <a:t>residence </a:t>
            </a:r>
            <a:r>
              <a:rPr lang="en-US" sz="1050" dirty="0"/>
              <a:t>from anywhere in the </a:t>
            </a:r>
            <a:r>
              <a:rPr lang="en-US" sz="1050" dirty="0" smtClean="0"/>
              <a:t>world.  </a:t>
            </a:r>
          </a:p>
          <a:p>
            <a:pPr algn="r"/>
            <a:r>
              <a:rPr lang="en-US" sz="1450" dirty="0" smtClean="0">
                <a:latin typeface="Rage Italic" pitchFamily="66" charset="0"/>
              </a:rPr>
              <a:t>-A </a:t>
            </a:r>
            <a:r>
              <a:rPr lang="en-US" sz="1450" dirty="0">
                <a:latin typeface="Rage Italic" pitchFamily="66" charset="0"/>
              </a:rPr>
              <a:t>website can’t do that</a:t>
            </a:r>
            <a:r>
              <a:rPr lang="en-US" sz="1450" dirty="0" smtClean="0">
                <a:latin typeface="Rage Italic" pitchFamily="66" charset="0"/>
              </a:rPr>
              <a:t>!</a:t>
            </a:r>
            <a:endParaRPr lang="en-US" sz="1450" dirty="0">
              <a:latin typeface="Rage Italic" pitchFamily="66" charset="0"/>
            </a:endParaRPr>
          </a:p>
        </p:txBody>
      </p:sp>
      <p:pic>
        <p:nvPicPr>
          <p:cNvPr id="22" name="Picture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42493" y="405694"/>
            <a:ext cx="4211213" cy="1530951"/>
          </a:xfrm>
          <a:prstGeom prst="rect">
            <a:avLst/>
          </a:prstGeom>
        </p:spPr>
      </p:pic>
      <p:pic>
        <p:nvPicPr>
          <p:cNvPr id="23" name="Picture 2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95401" y="3108535"/>
            <a:ext cx="5181597" cy="1788295"/>
          </a:xfrm>
          <a:prstGeom prst="rect">
            <a:avLst/>
          </a:prstGeom>
        </p:spPr>
      </p:pic>
      <p:pic>
        <p:nvPicPr>
          <p:cNvPr id="13" name="Picture 3" descr="C:\Users\Soteria Marketing\AppData\Local\Microsoft\Windows\Temporary Internet Files\Content.Outlook\8AJ3OFKH\OneEyeVisionLogo.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5341" b="4462"/>
          <a:stretch/>
        </p:blipFill>
        <p:spPr bwMode="auto">
          <a:xfrm>
            <a:off x="0" y="8305800"/>
            <a:ext cx="914400" cy="694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3320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8714" cy="9144000"/>
            <a:chOff x="-4314" y="0"/>
            <a:chExt cx="918714" cy="9144000"/>
          </a:xfrm>
        </p:grpSpPr>
        <p:sp>
          <p:nvSpPr>
            <p:cNvPr id="3" name="Rectangle 2"/>
            <p:cNvSpPr>
              <a:spLocks noChangeAspect="1"/>
            </p:cNvSpPr>
            <p:nvPr/>
          </p:nvSpPr>
          <p:spPr>
            <a:xfrm>
              <a:off x="-4314" y="0"/>
              <a:ext cx="918714" cy="9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aturation sat="40000"/>
                      </a14:imgEffect>
                    </a14:imgLayer>
                  </a14:imgProps>
                </a:ext>
                <a:ext uri="{28A0092B-C50C-407E-A947-70E740481C1C}">
                  <a14:useLocalDpi xmlns:a14="http://schemas.microsoft.com/office/drawing/2010/main" val="0"/>
                </a:ext>
              </a:extLst>
            </a:blip>
            <a:stretch>
              <a:fillRect/>
            </a:stretch>
          </p:blipFill>
          <p:spPr>
            <a:xfrm rot="5400000">
              <a:off x="-2964120" y="4276773"/>
              <a:ext cx="6858000" cy="590453"/>
            </a:xfrm>
            <a:prstGeom prst="rect">
              <a:avLst/>
            </a:prstGeom>
          </p:spPr>
        </p:pic>
      </p:grpSp>
      <p:pic>
        <p:nvPicPr>
          <p:cNvPr id="5" name="Picture 4"/>
          <p:cNvPicPr/>
          <p:nvPr/>
        </p:nvPicPr>
        <p:blipFill>
          <a:blip r:embed="rId4" cstate="print">
            <a:extLst>
              <a:ext uri="{28A0092B-C50C-407E-A947-70E740481C1C}">
                <a14:useLocalDpi xmlns:a14="http://schemas.microsoft.com/office/drawing/2010/main" val="0"/>
              </a:ext>
            </a:extLst>
          </a:blip>
          <a:stretch>
            <a:fillRect/>
          </a:stretch>
        </p:blipFill>
        <p:spPr>
          <a:xfrm>
            <a:off x="2747456" y="1828800"/>
            <a:ext cx="1639980" cy="699052"/>
          </a:xfrm>
          <a:prstGeom prst="rect">
            <a:avLst/>
          </a:prstGeom>
        </p:spPr>
      </p:pic>
      <p:pic>
        <p:nvPicPr>
          <p:cNvPr id="6" name="Picture 5"/>
          <p:cNvPicPr/>
          <p:nvPr/>
        </p:nvPicPr>
        <p:blipFill>
          <a:blip r:embed="rId5" cstate="print">
            <a:extLst>
              <a:ext uri="{28A0092B-C50C-407E-A947-70E740481C1C}">
                <a14:useLocalDpi xmlns:a14="http://schemas.microsoft.com/office/drawing/2010/main" val="0"/>
              </a:ext>
            </a:extLst>
          </a:blip>
          <a:stretch>
            <a:fillRect/>
          </a:stretch>
        </p:blipFill>
        <p:spPr>
          <a:xfrm>
            <a:off x="1524000" y="1898973"/>
            <a:ext cx="902648" cy="585252"/>
          </a:xfrm>
          <a:prstGeom prst="rect">
            <a:avLst/>
          </a:prstGeom>
        </p:spPr>
      </p:pic>
      <p:pic>
        <p:nvPicPr>
          <p:cNvPr id="7" name="Picture 6" descr="Headder Ministry2"/>
          <p:cNvPicPr/>
          <p:nvPr/>
        </p:nvPicPr>
        <p:blipFill rotWithShape="1">
          <a:blip r:embed="rId6" cstate="print">
            <a:biLevel thresh="75000"/>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r="1427" b="66385"/>
          <a:stretch/>
        </p:blipFill>
        <p:spPr bwMode="auto">
          <a:xfrm>
            <a:off x="4552950" y="1929828"/>
            <a:ext cx="1619250" cy="499197"/>
          </a:xfrm>
          <a:prstGeom prst="rect">
            <a:avLst/>
          </a:prstGeom>
          <a:noFill/>
          <a:ln>
            <a:noFill/>
          </a:ln>
        </p:spPr>
      </p:pic>
      <p:sp>
        <p:nvSpPr>
          <p:cNvPr id="8" name="TextBox 7"/>
          <p:cNvSpPr txBox="1"/>
          <p:nvPr/>
        </p:nvSpPr>
        <p:spPr>
          <a:xfrm>
            <a:off x="1143000" y="3518386"/>
            <a:ext cx="5334000" cy="4939814"/>
          </a:xfrm>
          <a:prstGeom prst="rect">
            <a:avLst/>
          </a:prstGeom>
          <a:noFill/>
        </p:spPr>
        <p:txBody>
          <a:bodyPr wrap="square" rtlCol="0">
            <a:spAutoFit/>
          </a:bodyPr>
          <a:lstStyle/>
          <a:p>
            <a:pPr algn="just"/>
            <a:r>
              <a:rPr lang="en-US" sz="1050" dirty="0"/>
              <a:t>With 24/7 we are strengthening advertising opportunities for marketers across the globe.  </a:t>
            </a:r>
            <a:endParaRPr lang="en-US" sz="1050" dirty="0" smtClean="0"/>
          </a:p>
          <a:p>
            <a:pPr algn="just"/>
            <a:endParaRPr lang="en-US" sz="1050" dirty="0"/>
          </a:p>
          <a:p>
            <a:pPr algn="just"/>
            <a:r>
              <a:rPr lang="en-US" sz="1050" dirty="0" smtClean="0"/>
              <a:t>24/7 </a:t>
            </a:r>
            <a:r>
              <a:rPr lang="en-US" sz="1050" dirty="0"/>
              <a:t>has partnered with Microsoft Advertising to provide extraordinary experiences for consumers and effective solutions for digital marketing partners, creating new value in the market place. </a:t>
            </a:r>
            <a:endParaRPr lang="en-US" sz="1050" dirty="0" smtClean="0"/>
          </a:p>
          <a:p>
            <a:pPr algn="just"/>
            <a:endParaRPr lang="en-US" sz="1050" dirty="0"/>
          </a:p>
          <a:p>
            <a:pPr algn="just"/>
            <a:r>
              <a:rPr lang="en-US" sz="1050" dirty="0" smtClean="0"/>
              <a:t>The </a:t>
            </a:r>
            <a:r>
              <a:rPr lang="en-US" sz="1050" dirty="0"/>
              <a:t>agreement consists of four main components that will help strengthen advertising technology stacks and expand opportunities for the marketer and publisher clients of both WPP and Microsoft Advertising.  </a:t>
            </a:r>
            <a:endParaRPr lang="en-US" sz="1050" dirty="0" smtClean="0"/>
          </a:p>
          <a:p>
            <a:pPr algn="just"/>
            <a:endParaRPr lang="en-US" sz="1050" dirty="0" smtClean="0"/>
          </a:p>
          <a:p>
            <a:pPr algn="just"/>
            <a:r>
              <a:rPr lang="en-US" sz="1050" dirty="0" smtClean="0"/>
              <a:t>24/7 </a:t>
            </a:r>
            <a:r>
              <a:rPr lang="en-US" sz="1050" dirty="0"/>
              <a:t>Media, Inc. is a leader in digital marketing technology, serving advertisers, agencies and digital publishers worldwide. The 24/7 technology platform spans every digital channel, providing users with unprecedented control and consolidated data analysis. This technology powers two specialized business units:  Real Media Group helps marketing organizations engage their audiences with superior precision, transparency and return on investment. The group also helps digital publishers monetize their properties and manage advertising operations more effectively. Media Innovation Group provides advertisers and agencies with strategic consulting and implementation services that deliver competitive advantage in fields being transformed by technology.</a:t>
            </a:r>
          </a:p>
          <a:p>
            <a:pPr algn="just"/>
            <a:endParaRPr lang="en-US" sz="1050" dirty="0"/>
          </a:p>
          <a:p>
            <a:pPr algn="just"/>
            <a:endParaRPr lang="en-US" sz="1050" dirty="0" smtClean="0"/>
          </a:p>
          <a:p>
            <a:pPr algn="just"/>
            <a:r>
              <a:rPr lang="en-GB" sz="1050" dirty="0"/>
              <a:t>Microsoft Advertising provides advertisers and publishers with media, tools and services to help drive deep and profitable engagement with their audiences. This includes a media network that reaches hundreds of millions of consumers around the world; global technology platforms and tools that enable easy planning and management of campaigns and content; and services that help untangle the complexities of digital media to get more value from marketing and content investments. Microsoft Advertising makes buying and selling media simple, smart and cost-effective across media and devices in the Microsoft network of properties and beyond. </a:t>
            </a:r>
            <a:endParaRPr lang="en-US" sz="1050" dirty="0"/>
          </a:p>
          <a:p>
            <a:pPr algn="just"/>
            <a:endParaRPr lang="en-US" sz="1050" dirty="0"/>
          </a:p>
        </p:txBody>
      </p:sp>
      <p:sp>
        <p:nvSpPr>
          <p:cNvPr id="9" name="TextBox 8"/>
          <p:cNvSpPr txBox="1"/>
          <p:nvPr/>
        </p:nvSpPr>
        <p:spPr>
          <a:xfrm>
            <a:off x="1959173" y="2946484"/>
            <a:ext cx="3671198" cy="253916"/>
          </a:xfrm>
          <a:prstGeom prst="rect">
            <a:avLst/>
          </a:prstGeom>
          <a:noFill/>
        </p:spPr>
        <p:txBody>
          <a:bodyPr wrap="none" rtlCol="0">
            <a:spAutoFit/>
          </a:bodyPr>
          <a:lstStyle/>
          <a:p>
            <a:r>
              <a:rPr lang="en-US" sz="1050" i="1" dirty="0"/>
              <a:t>I</a:t>
            </a:r>
            <a:r>
              <a:rPr lang="en-US" sz="1050" i="1" dirty="0" smtClean="0"/>
              <a:t>mproving &amp; Strengthening digital </a:t>
            </a:r>
            <a:r>
              <a:rPr lang="en-US" sz="1050" i="1" dirty="0"/>
              <a:t>ROI for brands and </a:t>
            </a:r>
            <a:r>
              <a:rPr lang="en-US" sz="1050" i="1" dirty="0" smtClean="0"/>
              <a:t>publishers</a:t>
            </a:r>
            <a:endParaRPr lang="en-US" dirty="0"/>
          </a:p>
        </p:txBody>
      </p:sp>
      <p:pic>
        <p:nvPicPr>
          <p:cNvPr id="10" name="Picture 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43000" y="1066800"/>
            <a:ext cx="1795420" cy="183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3" descr="C:\Users\Soteria Marketing\AppData\Local\Microsoft\Windows\Temporary Internet Files\Content.Outlook\8AJ3OFKH\OneEyeVisionLogo.jp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t="5341" b="4462"/>
          <a:stretch/>
        </p:blipFill>
        <p:spPr bwMode="auto">
          <a:xfrm>
            <a:off x="0" y="8305800"/>
            <a:ext cx="914400" cy="694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19887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0" y="0"/>
            <a:ext cx="918714" cy="9144000"/>
            <a:chOff x="-4314" y="0"/>
            <a:chExt cx="918714" cy="9144000"/>
          </a:xfrm>
        </p:grpSpPr>
        <p:sp>
          <p:nvSpPr>
            <p:cNvPr id="12" name="Rectangle 11"/>
            <p:cNvSpPr>
              <a:spLocks noChangeAspect="1"/>
            </p:cNvSpPr>
            <p:nvPr/>
          </p:nvSpPr>
          <p:spPr>
            <a:xfrm>
              <a:off x="-4314" y="0"/>
              <a:ext cx="918714" cy="9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3" name="Picture 12"/>
            <p:cNvPicPr>
              <a:picLocks noChangeAspect="1"/>
            </p:cNvPicPr>
            <p:nvPr/>
          </p:nvPicPr>
          <p:blipFill>
            <a:blip r:embed="rId2">
              <a:extLst>
                <a:ext uri="{BEBA8EAE-BF5A-486C-A8C5-ECC9F3942E4B}">
                  <a14:imgProps xmlns:a14="http://schemas.microsoft.com/office/drawing/2010/main">
                    <a14:imgLayer r:embed="rId3">
                      <a14:imgEffect>
                        <a14:saturation sat="40000"/>
                      </a14:imgEffect>
                    </a14:imgLayer>
                  </a14:imgProps>
                </a:ext>
                <a:ext uri="{28A0092B-C50C-407E-A947-70E740481C1C}">
                  <a14:useLocalDpi xmlns:a14="http://schemas.microsoft.com/office/drawing/2010/main" val="0"/>
                </a:ext>
              </a:extLst>
            </a:blip>
            <a:stretch>
              <a:fillRect/>
            </a:stretch>
          </p:blipFill>
          <p:spPr>
            <a:xfrm rot="5400000">
              <a:off x="-2964120" y="4276773"/>
              <a:ext cx="6858000" cy="590453"/>
            </a:xfrm>
            <a:prstGeom prst="rect">
              <a:avLst/>
            </a:prstGeom>
          </p:spPr>
        </p:pic>
      </p:grpSp>
      <p:graphicFrame>
        <p:nvGraphicFramePr>
          <p:cNvPr id="14" name="Table 13"/>
          <p:cNvGraphicFramePr>
            <a:graphicFrameLocks noGrp="1"/>
          </p:cNvGraphicFramePr>
          <p:nvPr>
            <p:extLst>
              <p:ext uri="{D42A27DB-BD31-4B8C-83A1-F6EECF244321}">
                <p14:modId xmlns:p14="http://schemas.microsoft.com/office/powerpoint/2010/main" val="1438101000"/>
              </p:ext>
            </p:extLst>
          </p:nvPr>
        </p:nvGraphicFramePr>
        <p:xfrm>
          <a:off x="1066800" y="2286000"/>
          <a:ext cx="5562600" cy="4621421"/>
        </p:xfrm>
        <a:graphic>
          <a:graphicData uri="http://schemas.openxmlformats.org/drawingml/2006/table">
            <a:tbl>
              <a:tblPr firstRow="1" bandRow="1">
                <a:tableStyleId>{5C22544A-7EE6-4342-B048-85BDC9FD1C3A}</a:tableStyleId>
              </a:tblPr>
              <a:tblGrid>
                <a:gridCol w="457200"/>
                <a:gridCol w="685800"/>
                <a:gridCol w="533400"/>
                <a:gridCol w="609600"/>
                <a:gridCol w="685800"/>
                <a:gridCol w="838200"/>
                <a:gridCol w="838200"/>
                <a:gridCol w="914400"/>
              </a:tblGrid>
              <a:tr h="611089">
                <a:tc>
                  <a:txBody>
                    <a:bodyPr/>
                    <a:lstStyle/>
                    <a:p>
                      <a:pPr algn="ctr" fontAlgn="b"/>
                      <a:r>
                        <a:rPr lang="en-US" sz="1000" b="1" i="0" u="none" strike="noStrike" dirty="0">
                          <a:solidFill>
                            <a:schemeClr val="bg1"/>
                          </a:solidFill>
                          <a:effectLst/>
                          <a:latin typeface="Calibri"/>
                        </a:rPr>
                        <a:t>CPM</a:t>
                      </a:r>
                    </a:p>
                  </a:txBody>
                  <a:tcPr marL="9525" marR="9525" marT="9525" marB="0" anchor="b"/>
                </a:tc>
                <a:tc>
                  <a:txBody>
                    <a:bodyPr/>
                    <a:lstStyle/>
                    <a:p>
                      <a:pPr algn="ctr" fontAlgn="b"/>
                      <a:r>
                        <a:rPr lang="en-US" sz="1000" b="1" i="0" u="none" strike="noStrike" dirty="0">
                          <a:solidFill>
                            <a:schemeClr val="bg1"/>
                          </a:solidFill>
                          <a:effectLst/>
                          <a:latin typeface="Calibri"/>
                        </a:rPr>
                        <a:t>Viewers</a:t>
                      </a:r>
                    </a:p>
                  </a:txBody>
                  <a:tcPr marL="9525" marR="9525" marT="9525" marB="0" anchor="b"/>
                </a:tc>
                <a:tc>
                  <a:txBody>
                    <a:bodyPr/>
                    <a:lstStyle/>
                    <a:p>
                      <a:pPr algn="ctr" fontAlgn="b"/>
                      <a:r>
                        <a:rPr lang="en-US" sz="1000" b="1" i="0" u="none" strike="noStrike" kern="1200" dirty="0">
                          <a:solidFill>
                            <a:schemeClr val="bg1"/>
                          </a:solidFill>
                          <a:effectLst/>
                          <a:latin typeface="Calibri"/>
                          <a:ea typeface="+mn-ea"/>
                          <a:cs typeface="+mn-cs"/>
                        </a:rPr>
                        <a:t>Runtime </a:t>
                      </a:r>
                      <a:r>
                        <a:rPr lang="en-US" sz="1000" b="1" i="0" u="none" strike="noStrike" kern="1200" dirty="0" smtClean="0">
                          <a:solidFill>
                            <a:schemeClr val="bg1"/>
                          </a:solidFill>
                          <a:effectLst/>
                          <a:latin typeface="Calibri"/>
                          <a:ea typeface="+mn-ea"/>
                          <a:cs typeface="+mn-cs"/>
                        </a:rPr>
                        <a:t>Hours</a:t>
                      </a:r>
                      <a:endParaRPr lang="en-US" sz="1000" b="1" i="0" u="none" strike="noStrike" kern="1200" dirty="0">
                        <a:solidFill>
                          <a:schemeClr val="bg1"/>
                        </a:solidFill>
                        <a:effectLst/>
                        <a:latin typeface="Calibri"/>
                        <a:ea typeface="+mn-ea"/>
                        <a:cs typeface="+mn-cs"/>
                      </a:endParaRPr>
                    </a:p>
                  </a:txBody>
                  <a:tcPr marL="9525" marR="9525" marT="9525" marB="0" anchor="b"/>
                </a:tc>
                <a:tc>
                  <a:txBody>
                    <a:bodyPr/>
                    <a:lstStyle/>
                    <a:p>
                      <a:pPr algn="ctr" fontAlgn="b"/>
                      <a:r>
                        <a:rPr lang="en-US" sz="1000" b="1" i="0" u="none" strike="noStrike" dirty="0">
                          <a:solidFill>
                            <a:schemeClr val="bg1"/>
                          </a:solidFill>
                          <a:effectLst/>
                          <a:latin typeface="Calibri"/>
                        </a:rPr>
                        <a:t>30 S</a:t>
                      </a:r>
                      <a:r>
                        <a:rPr lang="en-US" sz="1000" b="1" i="0" u="none" strike="noStrike" kern="1200" dirty="0">
                          <a:solidFill>
                            <a:schemeClr val="bg1"/>
                          </a:solidFill>
                          <a:effectLst/>
                          <a:latin typeface="Calibri"/>
                          <a:ea typeface="+mn-ea"/>
                          <a:cs typeface="+mn-cs"/>
                        </a:rPr>
                        <a:t>ec </a:t>
                      </a:r>
                      <a:r>
                        <a:rPr lang="en-US" sz="900" b="1" i="0" u="none" strike="noStrike" kern="1200" dirty="0" smtClean="0">
                          <a:solidFill>
                            <a:schemeClr val="bg1"/>
                          </a:solidFill>
                          <a:effectLst/>
                          <a:latin typeface="Calibri"/>
                          <a:ea typeface="+mn-ea"/>
                          <a:cs typeface="+mn-cs"/>
                        </a:rPr>
                        <a:t>Commercial</a:t>
                      </a:r>
                      <a:r>
                        <a:rPr lang="en-US" sz="900" b="1" i="0" u="none" strike="noStrike" dirty="0" smtClean="0">
                          <a:solidFill>
                            <a:schemeClr val="bg1"/>
                          </a:solidFill>
                          <a:effectLst/>
                          <a:latin typeface="Calibri"/>
                        </a:rPr>
                        <a:t> </a:t>
                      </a:r>
                      <a:r>
                        <a:rPr lang="en-US" sz="1000" b="1" i="0" u="none" strike="noStrike" dirty="0" smtClean="0">
                          <a:solidFill>
                            <a:schemeClr val="bg1"/>
                          </a:solidFill>
                          <a:effectLst/>
                          <a:latin typeface="Calibri"/>
                        </a:rPr>
                        <a:t>Spot/hour</a:t>
                      </a:r>
                      <a:endParaRPr lang="en-US" sz="1000" b="1" i="0" u="none" strike="noStrike" dirty="0">
                        <a:solidFill>
                          <a:schemeClr val="bg1"/>
                        </a:solidFill>
                        <a:effectLst/>
                        <a:latin typeface="Calibri"/>
                      </a:endParaRPr>
                    </a:p>
                  </a:txBody>
                  <a:tcPr marL="9525" marR="9525" marT="9525" marB="0" anchor="b"/>
                </a:tc>
                <a:tc>
                  <a:txBody>
                    <a:bodyPr/>
                    <a:lstStyle/>
                    <a:p>
                      <a:pPr algn="ctr" fontAlgn="b"/>
                      <a:r>
                        <a:rPr lang="en-US" sz="1000" b="1" i="0" u="none" strike="noStrike" dirty="0">
                          <a:solidFill>
                            <a:schemeClr val="bg1"/>
                          </a:solidFill>
                          <a:effectLst/>
                          <a:latin typeface="Calibri"/>
                        </a:rPr>
                        <a:t>Total </a:t>
                      </a:r>
                      <a:r>
                        <a:rPr lang="en-US" sz="1000" b="1" i="0" u="none" strike="noStrike" dirty="0" smtClean="0">
                          <a:solidFill>
                            <a:schemeClr val="bg1"/>
                          </a:solidFill>
                          <a:effectLst/>
                          <a:latin typeface="Calibri"/>
                        </a:rPr>
                        <a:t>Spots</a:t>
                      </a:r>
                      <a:endParaRPr lang="en-US" sz="1000" b="1" i="0" u="none" strike="noStrike" dirty="0">
                        <a:solidFill>
                          <a:schemeClr val="bg1"/>
                        </a:solidFill>
                        <a:effectLst/>
                        <a:latin typeface="Calibri"/>
                      </a:endParaRPr>
                    </a:p>
                  </a:txBody>
                  <a:tcPr marL="9525" marR="9525" marT="9525" marB="0" anchor="b"/>
                </a:tc>
                <a:tc>
                  <a:txBody>
                    <a:bodyPr/>
                    <a:lstStyle/>
                    <a:p>
                      <a:pPr algn="ctr" fontAlgn="b"/>
                      <a:r>
                        <a:rPr lang="en-US" sz="1000" b="1" i="0" u="none" strike="noStrike" dirty="0">
                          <a:solidFill>
                            <a:schemeClr val="bg1"/>
                          </a:solidFill>
                          <a:effectLst/>
                          <a:latin typeface="Calibri"/>
                        </a:rPr>
                        <a:t>Rev Per Day</a:t>
                      </a:r>
                    </a:p>
                  </a:txBody>
                  <a:tcPr marL="9525" marR="9525" marT="9525" marB="0" anchor="b"/>
                </a:tc>
                <a:tc>
                  <a:txBody>
                    <a:bodyPr/>
                    <a:lstStyle/>
                    <a:p>
                      <a:pPr algn="ctr" fontAlgn="b"/>
                      <a:r>
                        <a:rPr lang="en-US" sz="1000" b="1" i="0" u="none" strike="noStrike" dirty="0">
                          <a:solidFill>
                            <a:schemeClr val="bg1"/>
                          </a:solidFill>
                          <a:effectLst/>
                          <a:latin typeface="Calibri"/>
                        </a:rPr>
                        <a:t>Rev Per Week</a:t>
                      </a:r>
                    </a:p>
                  </a:txBody>
                  <a:tcPr marL="9525" marR="9525" marT="9525" marB="0" anchor="b"/>
                </a:tc>
                <a:tc>
                  <a:txBody>
                    <a:bodyPr/>
                    <a:lstStyle/>
                    <a:p>
                      <a:pPr algn="ctr" fontAlgn="b"/>
                      <a:r>
                        <a:rPr lang="en-US" sz="1000" b="1" i="0" u="none" strike="noStrike" dirty="0">
                          <a:solidFill>
                            <a:schemeClr val="bg1"/>
                          </a:solidFill>
                          <a:effectLst/>
                          <a:latin typeface="Calibri"/>
                        </a:rPr>
                        <a:t>Rev Per Year</a:t>
                      </a:r>
                    </a:p>
                  </a:txBody>
                  <a:tcPr marL="9525" marR="9525" marT="9525" marB="0" anchor="b"/>
                </a:tc>
              </a:tr>
              <a:tr h="312004">
                <a:tc>
                  <a:txBody>
                    <a:bodyPr/>
                    <a:lstStyle/>
                    <a:p>
                      <a:pPr algn="r" fontAlgn="b"/>
                      <a:r>
                        <a:rPr lang="en-US" sz="1000" b="0" i="0" u="none" strike="noStrike">
                          <a:solidFill>
                            <a:srgbClr val="000000"/>
                          </a:solidFill>
                          <a:effectLst/>
                          <a:latin typeface="Calibri"/>
                        </a:rPr>
                        <a:t>$5.00</a:t>
                      </a:r>
                    </a:p>
                  </a:txBody>
                  <a:tcPr marL="9525" marR="9525" marT="9525" marB="0" anchor="b"/>
                </a:tc>
                <a:tc>
                  <a:txBody>
                    <a:bodyPr/>
                    <a:lstStyle/>
                    <a:p>
                      <a:pPr algn="r" fontAlgn="b"/>
                      <a:r>
                        <a:rPr lang="en-US" sz="1000" b="0" i="0" u="none" strike="noStrike">
                          <a:solidFill>
                            <a:srgbClr val="000000"/>
                          </a:solidFill>
                          <a:effectLst/>
                          <a:latin typeface="Calibri"/>
                        </a:rPr>
                        <a:t>1000</a:t>
                      </a:r>
                    </a:p>
                  </a:txBody>
                  <a:tcPr marL="9525" marR="9525" marT="9525" marB="0" anchor="b"/>
                </a:tc>
                <a:tc>
                  <a:txBody>
                    <a:bodyPr/>
                    <a:lstStyle/>
                    <a:p>
                      <a:pPr algn="r" fontAlgn="b"/>
                      <a:r>
                        <a:rPr lang="en-US" sz="1000" b="0" i="0" u="none" strike="noStrike" dirty="0">
                          <a:solidFill>
                            <a:srgbClr val="000000"/>
                          </a:solidFill>
                          <a:effectLst/>
                          <a:latin typeface="Calibri"/>
                        </a:rPr>
                        <a:t>6</a:t>
                      </a:r>
                    </a:p>
                  </a:txBody>
                  <a:tcPr marL="9525" marR="9525" marT="9525" marB="0" anchor="b"/>
                </a:tc>
                <a:tc>
                  <a:txBody>
                    <a:bodyPr/>
                    <a:lstStyle/>
                    <a:p>
                      <a:pPr algn="r" fontAlgn="b"/>
                      <a:r>
                        <a:rPr lang="en-US" sz="1000" b="0" i="0" u="none" strike="noStrike" dirty="0">
                          <a:solidFill>
                            <a:srgbClr val="000000"/>
                          </a:solidFill>
                          <a:effectLst/>
                          <a:latin typeface="Calibri"/>
                        </a:rPr>
                        <a:t>8</a:t>
                      </a:r>
                    </a:p>
                  </a:txBody>
                  <a:tcPr marL="9525" marR="9525" marT="9525" marB="0" anchor="b"/>
                </a:tc>
                <a:tc>
                  <a:txBody>
                    <a:bodyPr/>
                    <a:lstStyle/>
                    <a:p>
                      <a:pPr algn="r" fontAlgn="b"/>
                      <a:r>
                        <a:rPr lang="en-US" sz="1000" b="0" i="0" u="none" strike="noStrike">
                          <a:solidFill>
                            <a:srgbClr val="000000"/>
                          </a:solidFill>
                          <a:effectLst/>
                          <a:latin typeface="Calibri"/>
                        </a:rPr>
                        <a:t>48</a:t>
                      </a:r>
                    </a:p>
                  </a:txBody>
                  <a:tcPr marL="9525" marR="9525" marT="9525" marB="0" anchor="b"/>
                </a:tc>
                <a:tc>
                  <a:txBody>
                    <a:bodyPr/>
                    <a:lstStyle/>
                    <a:p>
                      <a:pPr algn="r" fontAlgn="b"/>
                      <a:r>
                        <a:rPr lang="en-US" sz="1000" b="0" i="0" u="none" strike="noStrike" dirty="0">
                          <a:solidFill>
                            <a:srgbClr val="000000"/>
                          </a:solidFill>
                          <a:effectLst/>
                          <a:latin typeface="Calibri"/>
                        </a:rPr>
                        <a:t>$</a:t>
                      </a:r>
                      <a:r>
                        <a:rPr lang="en-US" sz="1000" b="0" i="0" u="none" strike="noStrike" dirty="0" smtClean="0">
                          <a:solidFill>
                            <a:srgbClr val="000000"/>
                          </a:solidFill>
                          <a:effectLst/>
                          <a:latin typeface="Calibri"/>
                        </a:rPr>
                        <a:t>240</a:t>
                      </a:r>
                      <a:endParaRPr lang="en-US" sz="1000" b="0" i="0" u="none" strike="noStrike" dirty="0">
                        <a:solidFill>
                          <a:srgbClr val="000000"/>
                        </a:solidFill>
                        <a:effectLst/>
                        <a:latin typeface="Calibri"/>
                      </a:endParaRPr>
                    </a:p>
                  </a:txBody>
                  <a:tcPr marL="9525" marR="9525" marT="9525" marB="0" anchor="b"/>
                </a:tc>
                <a:tc>
                  <a:txBody>
                    <a:bodyPr/>
                    <a:lstStyle/>
                    <a:p>
                      <a:pPr algn="r" fontAlgn="b"/>
                      <a:r>
                        <a:rPr lang="en-US" sz="1000" b="0" i="0" u="none" strike="noStrike" dirty="0">
                          <a:solidFill>
                            <a:srgbClr val="000000"/>
                          </a:solidFill>
                          <a:effectLst/>
                          <a:latin typeface="Calibri"/>
                        </a:rPr>
                        <a:t>$</a:t>
                      </a:r>
                      <a:r>
                        <a:rPr lang="en-US" sz="1000" b="0" i="0" u="none" strike="noStrike" dirty="0" smtClean="0">
                          <a:solidFill>
                            <a:srgbClr val="000000"/>
                          </a:solidFill>
                          <a:effectLst/>
                          <a:latin typeface="Calibri"/>
                        </a:rPr>
                        <a:t>1,680</a:t>
                      </a:r>
                      <a:endParaRPr lang="en-US" sz="1000" b="0" i="0" u="none" strike="noStrike" dirty="0">
                        <a:solidFill>
                          <a:srgbClr val="000000"/>
                        </a:solidFill>
                        <a:effectLst/>
                        <a:latin typeface="Calibri"/>
                      </a:endParaRPr>
                    </a:p>
                  </a:txBody>
                  <a:tcPr marL="9525" marR="9525" marT="9525" marB="0" anchor="b"/>
                </a:tc>
                <a:tc>
                  <a:txBody>
                    <a:bodyPr/>
                    <a:lstStyle/>
                    <a:p>
                      <a:pPr algn="r" fontAlgn="b"/>
                      <a:r>
                        <a:rPr lang="en-US" sz="1000" b="0" i="0" u="none" strike="noStrike" dirty="0">
                          <a:solidFill>
                            <a:srgbClr val="000000"/>
                          </a:solidFill>
                          <a:effectLst/>
                          <a:latin typeface="Calibri"/>
                        </a:rPr>
                        <a:t>$</a:t>
                      </a:r>
                      <a:r>
                        <a:rPr lang="en-US" sz="1000" b="0" i="0" u="none" strike="noStrike" dirty="0" smtClean="0">
                          <a:solidFill>
                            <a:srgbClr val="000000"/>
                          </a:solidFill>
                          <a:effectLst/>
                          <a:latin typeface="Calibri"/>
                        </a:rPr>
                        <a:t>87,600</a:t>
                      </a:r>
                      <a:endParaRPr lang="en-US" sz="1000" b="0" i="0" u="none" strike="noStrike" dirty="0">
                        <a:solidFill>
                          <a:srgbClr val="000000"/>
                        </a:solidFill>
                        <a:effectLst/>
                        <a:latin typeface="Calibri"/>
                      </a:endParaRPr>
                    </a:p>
                  </a:txBody>
                  <a:tcPr marL="9525" marR="9525" marT="9525" marB="0" anchor="b"/>
                </a:tc>
              </a:tr>
              <a:tr h="378044">
                <a:tc>
                  <a:txBody>
                    <a:bodyPr/>
                    <a:lstStyle/>
                    <a:p>
                      <a:pPr algn="r" fontAlgn="b"/>
                      <a:r>
                        <a:rPr lang="en-US" sz="1000" b="0" i="0" u="none" strike="noStrike">
                          <a:solidFill>
                            <a:srgbClr val="000000"/>
                          </a:solidFill>
                          <a:effectLst/>
                          <a:latin typeface="Calibri"/>
                        </a:rPr>
                        <a:t>$5.00</a:t>
                      </a:r>
                    </a:p>
                  </a:txBody>
                  <a:tcPr marL="9525" marR="9525" marT="9525" marB="0" anchor="b"/>
                </a:tc>
                <a:tc>
                  <a:txBody>
                    <a:bodyPr/>
                    <a:lstStyle/>
                    <a:p>
                      <a:pPr algn="r" fontAlgn="b"/>
                      <a:r>
                        <a:rPr lang="en-US" sz="1000" b="0" i="0" u="none" strike="noStrike">
                          <a:solidFill>
                            <a:srgbClr val="000000"/>
                          </a:solidFill>
                          <a:effectLst/>
                          <a:latin typeface="Calibri"/>
                        </a:rPr>
                        <a:t>10000</a:t>
                      </a:r>
                    </a:p>
                  </a:txBody>
                  <a:tcPr marL="9525" marR="9525" marT="9525" marB="0" anchor="b"/>
                </a:tc>
                <a:tc>
                  <a:txBody>
                    <a:bodyPr/>
                    <a:lstStyle/>
                    <a:p>
                      <a:pPr algn="r" fontAlgn="b"/>
                      <a:r>
                        <a:rPr lang="en-US" sz="1000" b="0" i="0" u="none" strike="noStrike">
                          <a:solidFill>
                            <a:srgbClr val="000000"/>
                          </a:solidFill>
                          <a:effectLst/>
                          <a:latin typeface="Calibri"/>
                        </a:rPr>
                        <a:t>6</a:t>
                      </a:r>
                    </a:p>
                  </a:txBody>
                  <a:tcPr marL="9525" marR="9525" marT="9525" marB="0" anchor="b"/>
                </a:tc>
                <a:tc>
                  <a:txBody>
                    <a:bodyPr/>
                    <a:lstStyle/>
                    <a:p>
                      <a:pPr algn="r" fontAlgn="b"/>
                      <a:r>
                        <a:rPr lang="en-US" sz="1000" b="0" i="0" u="none" strike="noStrike">
                          <a:solidFill>
                            <a:srgbClr val="000000"/>
                          </a:solidFill>
                          <a:effectLst/>
                          <a:latin typeface="Calibri"/>
                        </a:rPr>
                        <a:t>8</a:t>
                      </a:r>
                    </a:p>
                  </a:txBody>
                  <a:tcPr marL="9525" marR="9525" marT="9525" marB="0" anchor="b"/>
                </a:tc>
                <a:tc>
                  <a:txBody>
                    <a:bodyPr/>
                    <a:lstStyle/>
                    <a:p>
                      <a:pPr algn="r" fontAlgn="b"/>
                      <a:r>
                        <a:rPr lang="en-US" sz="1000" b="0" i="0" u="none" strike="noStrike">
                          <a:solidFill>
                            <a:srgbClr val="000000"/>
                          </a:solidFill>
                          <a:effectLst/>
                          <a:latin typeface="Calibri"/>
                        </a:rPr>
                        <a:t>48</a:t>
                      </a:r>
                    </a:p>
                  </a:txBody>
                  <a:tcPr marL="9525" marR="9525" marT="9525" marB="0" anchor="b"/>
                </a:tc>
                <a:tc>
                  <a:txBody>
                    <a:bodyPr/>
                    <a:lstStyle/>
                    <a:p>
                      <a:pPr algn="r" fontAlgn="b"/>
                      <a:r>
                        <a:rPr lang="en-US" sz="900" b="0" i="0" u="none" strike="noStrike" dirty="0">
                          <a:solidFill>
                            <a:srgbClr val="000000"/>
                          </a:solidFill>
                          <a:effectLst/>
                          <a:latin typeface="Calibri"/>
                        </a:rPr>
                        <a:t>$</a:t>
                      </a:r>
                      <a:r>
                        <a:rPr lang="en-US" sz="900" b="0" i="0" u="none" strike="noStrike" dirty="0" smtClean="0">
                          <a:solidFill>
                            <a:srgbClr val="000000"/>
                          </a:solidFill>
                          <a:effectLst/>
                          <a:latin typeface="Calibri"/>
                        </a:rPr>
                        <a:t>2,400</a:t>
                      </a:r>
                      <a:endParaRPr lang="en-US" sz="900" b="0" i="0" u="none" strike="noStrike" dirty="0">
                        <a:solidFill>
                          <a:srgbClr val="000000"/>
                        </a:solidFill>
                        <a:effectLst/>
                        <a:latin typeface="Calibri"/>
                      </a:endParaRPr>
                    </a:p>
                  </a:txBody>
                  <a:tcPr marL="9525" marR="9525" marT="9525" marB="0" anchor="b"/>
                </a:tc>
                <a:tc>
                  <a:txBody>
                    <a:bodyPr/>
                    <a:lstStyle/>
                    <a:p>
                      <a:pPr algn="r" fontAlgn="b"/>
                      <a:r>
                        <a:rPr lang="en-US" sz="900" b="0" i="0" u="none" strike="noStrike" dirty="0">
                          <a:solidFill>
                            <a:srgbClr val="000000"/>
                          </a:solidFill>
                          <a:effectLst/>
                          <a:latin typeface="Calibri"/>
                        </a:rPr>
                        <a:t>$</a:t>
                      </a:r>
                      <a:r>
                        <a:rPr lang="en-US" sz="900" b="0" i="0" u="none" strike="noStrike" dirty="0" smtClean="0">
                          <a:solidFill>
                            <a:srgbClr val="000000"/>
                          </a:solidFill>
                          <a:effectLst/>
                          <a:latin typeface="Calibri"/>
                        </a:rPr>
                        <a:t>16,800</a:t>
                      </a:r>
                      <a:endParaRPr lang="en-US" sz="900" b="0" i="0" u="none" strike="noStrike" dirty="0">
                        <a:solidFill>
                          <a:srgbClr val="000000"/>
                        </a:solidFill>
                        <a:effectLst/>
                        <a:latin typeface="Calibri"/>
                      </a:endParaRPr>
                    </a:p>
                  </a:txBody>
                  <a:tcPr marL="9525" marR="9525" marT="9525" marB="0" anchor="b"/>
                </a:tc>
                <a:tc>
                  <a:txBody>
                    <a:bodyPr/>
                    <a:lstStyle/>
                    <a:p>
                      <a:pPr algn="r" fontAlgn="b"/>
                      <a:r>
                        <a:rPr lang="en-US" sz="900" b="0" i="0" u="none" strike="noStrike" dirty="0">
                          <a:solidFill>
                            <a:srgbClr val="000000"/>
                          </a:solidFill>
                          <a:effectLst/>
                          <a:latin typeface="Calibri"/>
                        </a:rPr>
                        <a:t>$</a:t>
                      </a:r>
                      <a:r>
                        <a:rPr lang="en-US" sz="900" b="0" i="0" u="none" strike="noStrike" dirty="0" smtClean="0">
                          <a:solidFill>
                            <a:srgbClr val="000000"/>
                          </a:solidFill>
                          <a:effectLst/>
                          <a:latin typeface="Calibri"/>
                        </a:rPr>
                        <a:t>876,000</a:t>
                      </a:r>
                      <a:endParaRPr lang="en-US" sz="900" b="0" i="0" u="none" strike="noStrike" dirty="0">
                        <a:solidFill>
                          <a:srgbClr val="000000"/>
                        </a:solidFill>
                        <a:effectLst/>
                        <a:latin typeface="Calibri"/>
                      </a:endParaRPr>
                    </a:p>
                  </a:txBody>
                  <a:tcPr marL="9525" marR="9525" marT="9525" marB="0" anchor="b"/>
                </a:tc>
              </a:tr>
              <a:tr h="301844">
                <a:tc>
                  <a:txBody>
                    <a:bodyPr/>
                    <a:lstStyle/>
                    <a:p>
                      <a:pPr algn="r" fontAlgn="b"/>
                      <a:r>
                        <a:rPr lang="en-US" sz="1000" b="0" i="0" u="none" strike="noStrike" dirty="0">
                          <a:solidFill>
                            <a:srgbClr val="000000"/>
                          </a:solidFill>
                          <a:effectLst/>
                          <a:latin typeface="Calibri"/>
                        </a:rPr>
                        <a:t>$5.00</a:t>
                      </a:r>
                    </a:p>
                  </a:txBody>
                  <a:tcPr marL="9525" marR="9525" marT="9525" marB="0" anchor="b"/>
                </a:tc>
                <a:tc>
                  <a:txBody>
                    <a:bodyPr/>
                    <a:lstStyle/>
                    <a:p>
                      <a:pPr algn="r" fontAlgn="b"/>
                      <a:r>
                        <a:rPr lang="en-US" sz="1000" b="0" i="0" u="none" strike="noStrike">
                          <a:solidFill>
                            <a:srgbClr val="000000"/>
                          </a:solidFill>
                          <a:effectLst/>
                          <a:latin typeface="Calibri"/>
                        </a:rPr>
                        <a:t>30000</a:t>
                      </a:r>
                    </a:p>
                  </a:txBody>
                  <a:tcPr marL="9525" marR="9525" marT="9525" marB="0" anchor="b"/>
                </a:tc>
                <a:tc>
                  <a:txBody>
                    <a:bodyPr/>
                    <a:lstStyle/>
                    <a:p>
                      <a:pPr algn="r" fontAlgn="b"/>
                      <a:r>
                        <a:rPr lang="en-US" sz="1000" b="0" i="0" u="none" strike="noStrike">
                          <a:solidFill>
                            <a:srgbClr val="000000"/>
                          </a:solidFill>
                          <a:effectLst/>
                          <a:latin typeface="Calibri"/>
                        </a:rPr>
                        <a:t>6</a:t>
                      </a:r>
                    </a:p>
                  </a:txBody>
                  <a:tcPr marL="9525" marR="9525" marT="9525" marB="0" anchor="b"/>
                </a:tc>
                <a:tc>
                  <a:txBody>
                    <a:bodyPr/>
                    <a:lstStyle/>
                    <a:p>
                      <a:pPr algn="r" fontAlgn="b"/>
                      <a:r>
                        <a:rPr lang="en-US" sz="1000" b="0" i="0" u="none" strike="noStrike">
                          <a:solidFill>
                            <a:srgbClr val="000000"/>
                          </a:solidFill>
                          <a:effectLst/>
                          <a:latin typeface="Calibri"/>
                        </a:rPr>
                        <a:t>8</a:t>
                      </a:r>
                    </a:p>
                  </a:txBody>
                  <a:tcPr marL="9525" marR="9525" marT="9525" marB="0" anchor="b"/>
                </a:tc>
                <a:tc>
                  <a:txBody>
                    <a:bodyPr/>
                    <a:lstStyle/>
                    <a:p>
                      <a:pPr algn="r" fontAlgn="b"/>
                      <a:r>
                        <a:rPr lang="en-US" sz="1000" b="0" i="0" u="none" strike="noStrike">
                          <a:solidFill>
                            <a:srgbClr val="000000"/>
                          </a:solidFill>
                          <a:effectLst/>
                          <a:latin typeface="Calibri"/>
                        </a:rPr>
                        <a:t>48</a:t>
                      </a:r>
                    </a:p>
                  </a:txBody>
                  <a:tcPr marL="9525" marR="9525" marT="9525" marB="0" anchor="b"/>
                </a:tc>
                <a:tc>
                  <a:txBody>
                    <a:bodyPr/>
                    <a:lstStyle/>
                    <a:p>
                      <a:pPr algn="r" fontAlgn="b"/>
                      <a:r>
                        <a:rPr lang="en-US" sz="900" b="0" i="0" u="none" strike="noStrike" dirty="0">
                          <a:solidFill>
                            <a:srgbClr val="000000"/>
                          </a:solidFill>
                          <a:effectLst/>
                          <a:latin typeface="Calibri"/>
                        </a:rPr>
                        <a:t>$</a:t>
                      </a:r>
                      <a:r>
                        <a:rPr lang="en-US" sz="900" b="0" i="0" u="none" strike="noStrike" dirty="0" smtClean="0">
                          <a:solidFill>
                            <a:srgbClr val="000000"/>
                          </a:solidFill>
                          <a:effectLst/>
                          <a:latin typeface="Calibri"/>
                        </a:rPr>
                        <a:t>7,200</a:t>
                      </a:r>
                      <a:endParaRPr lang="en-US" sz="900" b="0" i="0" u="none" strike="noStrike" dirty="0">
                        <a:solidFill>
                          <a:srgbClr val="000000"/>
                        </a:solidFill>
                        <a:effectLst/>
                        <a:latin typeface="Calibri"/>
                      </a:endParaRPr>
                    </a:p>
                  </a:txBody>
                  <a:tcPr marL="9525" marR="9525" marT="9525" marB="0" anchor="b"/>
                </a:tc>
                <a:tc>
                  <a:txBody>
                    <a:bodyPr/>
                    <a:lstStyle/>
                    <a:p>
                      <a:pPr algn="r" fontAlgn="b"/>
                      <a:r>
                        <a:rPr lang="en-US" sz="900" b="0" i="0" u="none" strike="noStrike" dirty="0">
                          <a:solidFill>
                            <a:srgbClr val="000000"/>
                          </a:solidFill>
                          <a:effectLst/>
                          <a:latin typeface="Calibri"/>
                        </a:rPr>
                        <a:t>$</a:t>
                      </a:r>
                      <a:r>
                        <a:rPr lang="en-US" sz="900" b="0" i="0" u="none" strike="noStrike" dirty="0" smtClean="0">
                          <a:solidFill>
                            <a:srgbClr val="000000"/>
                          </a:solidFill>
                          <a:effectLst/>
                          <a:latin typeface="Calibri"/>
                        </a:rPr>
                        <a:t>50,400</a:t>
                      </a:r>
                      <a:endParaRPr lang="en-US" sz="900" b="0" i="0" u="none" strike="noStrike" dirty="0">
                        <a:solidFill>
                          <a:srgbClr val="000000"/>
                        </a:solidFill>
                        <a:effectLst/>
                        <a:latin typeface="Calibri"/>
                      </a:endParaRPr>
                    </a:p>
                  </a:txBody>
                  <a:tcPr marL="9525" marR="9525" marT="9525" marB="0" anchor="b"/>
                </a:tc>
                <a:tc>
                  <a:txBody>
                    <a:bodyPr/>
                    <a:lstStyle/>
                    <a:p>
                      <a:pPr algn="r" fontAlgn="b"/>
                      <a:r>
                        <a:rPr lang="en-US" sz="900" b="0" i="0" u="none" strike="noStrike" dirty="0">
                          <a:solidFill>
                            <a:srgbClr val="000000"/>
                          </a:solidFill>
                          <a:effectLst/>
                          <a:latin typeface="Calibri"/>
                        </a:rPr>
                        <a:t>$</a:t>
                      </a:r>
                      <a:r>
                        <a:rPr lang="en-US" sz="900" b="0" i="0" u="none" strike="noStrike" dirty="0" smtClean="0">
                          <a:solidFill>
                            <a:srgbClr val="000000"/>
                          </a:solidFill>
                          <a:effectLst/>
                          <a:latin typeface="Calibri"/>
                        </a:rPr>
                        <a:t>2,628,000</a:t>
                      </a:r>
                      <a:endParaRPr lang="en-US" sz="900" b="0" i="0" u="none" strike="noStrike" dirty="0">
                        <a:solidFill>
                          <a:srgbClr val="000000"/>
                        </a:solidFill>
                        <a:effectLst/>
                        <a:latin typeface="Calibri"/>
                      </a:endParaRPr>
                    </a:p>
                  </a:txBody>
                  <a:tcPr marL="9525" marR="9525" marT="9525" marB="0" anchor="b"/>
                </a:tc>
              </a:tr>
              <a:tr h="301844">
                <a:tc>
                  <a:txBody>
                    <a:bodyPr/>
                    <a:lstStyle/>
                    <a:p>
                      <a:pPr algn="r" fontAlgn="b"/>
                      <a:r>
                        <a:rPr lang="en-US" sz="1000" b="0" i="0" u="none" strike="noStrike">
                          <a:solidFill>
                            <a:srgbClr val="000000"/>
                          </a:solidFill>
                          <a:effectLst/>
                          <a:latin typeface="Calibri"/>
                        </a:rPr>
                        <a:t>$5.00</a:t>
                      </a:r>
                    </a:p>
                  </a:txBody>
                  <a:tcPr marL="9525" marR="9525" marT="9525" marB="0" anchor="b"/>
                </a:tc>
                <a:tc>
                  <a:txBody>
                    <a:bodyPr/>
                    <a:lstStyle/>
                    <a:p>
                      <a:pPr algn="r" fontAlgn="b"/>
                      <a:r>
                        <a:rPr lang="en-US" sz="1000" b="0" i="0" u="none" strike="noStrike">
                          <a:solidFill>
                            <a:srgbClr val="000000"/>
                          </a:solidFill>
                          <a:effectLst/>
                          <a:latin typeface="Calibri"/>
                        </a:rPr>
                        <a:t>50000</a:t>
                      </a:r>
                    </a:p>
                  </a:txBody>
                  <a:tcPr marL="9525" marR="9525" marT="9525" marB="0" anchor="b"/>
                </a:tc>
                <a:tc>
                  <a:txBody>
                    <a:bodyPr/>
                    <a:lstStyle/>
                    <a:p>
                      <a:pPr algn="r" fontAlgn="b"/>
                      <a:r>
                        <a:rPr lang="en-US" sz="1000" b="0" i="0" u="none" strike="noStrike">
                          <a:solidFill>
                            <a:srgbClr val="000000"/>
                          </a:solidFill>
                          <a:effectLst/>
                          <a:latin typeface="Calibri"/>
                        </a:rPr>
                        <a:t>6</a:t>
                      </a:r>
                    </a:p>
                  </a:txBody>
                  <a:tcPr marL="9525" marR="9525" marT="9525" marB="0" anchor="b"/>
                </a:tc>
                <a:tc>
                  <a:txBody>
                    <a:bodyPr/>
                    <a:lstStyle/>
                    <a:p>
                      <a:pPr algn="r" fontAlgn="b"/>
                      <a:r>
                        <a:rPr lang="en-US" sz="1000" b="0" i="0" u="none" strike="noStrike">
                          <a:solidFill>
                            <a:srgbClr val="000000"/>
                          </a:solidFill>
                          <a:effectLst/>
                          <a:latin typeface="Calibri"/>
                        </a:rPr>
                        <a:t>8</a:t>
                      </a:r>
                    </a:p>
                  </a:txBody>
                  <a:tcPr marL="9525" marR="9525" marT="9525" marB="0" anchor="b"/>
                </a:tc>
                <a:tc>
                  <a:txBody>
                    <a:bodyPr/>
                    <a:lstStyle/>
                    <a:p>
                      <a:pPr algn="r" fontAlgn="b"/>
                      <a:r>
                        <a:rPr lang="en-US" sz="1000" b="0" i="0" u="none" strike="noStrike">
                          <a:solidFill>
                            <a:srgbClr val="000000"/>
                          </a:solidFill>
                          <a:effectLst/>
                          <a:latin typeface="Calibri"/>
                        </a:rPr>
                        <a:t>48</a:t>
                      </a:r>
                    </a:p>
                  </a:txBody>
                  <a:tcPr marL="9525" marR="9525" marT="9525" marB="0" anchor="b"/>
                </a:tc>
                <a:tc>
                  <a:txBody>
                    <a:bodyPr/>
                    <a:lstStyle/>
                    <a:p>
                      <a:pPr algn="r" fontAlgn="b"/>
                      <a:r>
                        <a:rPr lang="en-US" sz="900" b="0" i="0" u="none" strike="noStrike" dirty="0">
                          <a:solidFill>
                            <a:srgbClr val="000000"/>
                          </a:solidFill>
                          <a:effectLst/>
                          <a:latin typeface="Calibri"/>
                        </a:rPr>
                        <a:t>$</a:t>
                      </a:r>
                      <a:r>
                        <a:rPr lang="en-US" sz="900" b="0" i="0" u="none" strike="noStrike" dirty="0" smtClean="0">
                          <a:solidFill>
                            <a:srgbClr val="000000"/>
                          </a:solidFill>
                          <a:effectLst/>
                          <a:latin typeface="Calibri"/>
                        </a:rPr>
                        <a:t>12,000</a:t>
                      </a:r>
                      <a:endParaRPr lang="en-US" sz="900" b="0" i="0" u="none" strike="noStrike" dirty="0">
                        <a:solidFill>
                          <a:srgbClr val="000000"/>
                        </a:solidFill>
                        <a:effectLst/>
                        <a:latin typeface="Calibri"/>
                      </a:endParaRPr>
                    </a:p>
                  </a:txBody>
                  <a:tcPr marL="9525" marR="9525" marT="9525" marB="0" anchor="b"/>
                </a:tc>
                <a:tc>
                  <a:txBody>
                    <a:bodyPr/>
                    <a:lstStyle/>
                    <a:p>
                      <a:pPr algn="r" fontAlgn="b"/>
                      <a:r>
                        <a:rPr lang="en-US" sz="900" b="0" i="0" u="none" strike="noStrike" dirty="0">
                          <a:solidFill>
                            <a:srgbClr val="000000"/>
                          </a:solidFill>
                          <a:effectLst/>
                          <a:latin typeface="Calibri"/>
                        </a:rPr>
                        <a:t>$</a:t>
                      </a:r>
                      <a:r>
                        <a:rPr lang="en-US" sz="900" b="0" i="0" u="none" strike="noStrike" dirty="0" smtClean="0">
                          <a:solidFill>
                            <a:srgbClr val="000000"/>
                          </a:solidFill>
                          <a:effectLst/>
                          <a:latin typeface="Calibri"/>
                        </a:rPr>
                        <a:t>84,000</a:t>
                      </a:r>
                      <a:endParaRPr lang="en-US" sz="900" b="0" i="0" u="none" strike="noStrike" dirty="0">
                        <a:solidFill>
                          <a:srgbClr val="000000"/>
                        </a:solidFill>
                        <a:effectLst/>
                        <a:latin typeface="Calibri"/>
                      </a:endParaRPr>
                    </a:p>
                  </a:txBody>
                  <a:tcPr marL="9525" marR="9525" marT="9525" marB="0" anchor="b"/>
                </a:tc>
                <a:tc>
                  <a:txBody>
                    <a:bodyPr/>
                    <a:lstStyle/>
                    <a:p>
                      <a:pPr algn="r" fontAlgn="b"/>
                      <a:r>
                        <a:rPr lang="en-US" sz="900" b="0" i="0" u="none" strike="noStrike" dirty="0">
                          <a:solidFill>
                            <a:srgbClr val="000000"/>
                          </a:solidFill>
                          <a:effectLst/>
                          <a:latin typeface="Calibri"/>
                        </a:rPr>
                        <a:t>$</a:t>
                      </a:r>
                      <a:r>
                        <a:rPr lang="en-US" sz="900" b="0" i="0" u="none" strike="noStrike" dirty="0" smtClean="0">
                          <a:solidFill>
                            <a:srgbClr val="000000"/>
                          </a:solidFill>
                          <a:effectLst/>
                          <a:latin typeface="Calibri"/>
                        </a:rPr>
                        <a:t>4,380,000</a:t>
                      </a:r>
                      <a:endParaRPr lang="en-US" sz="900" b="0" i="0" u="none" strike="noStrike" dirty="0">
                        <a:solidFill>
                          <a:srgbClr val="000000"/>
                        </a:solidFill>
                        <a:effectLst/>
                        <a:latin typeface="Calibri"/>
                      </a:endParaRPr>
                    </a:p>
                  </a:txBody>
                  <a:tcPr marL="9525" marR="9525" marT="9525" marB="0" anchor="b"/>
                </a:tc>
              </a:tr>
              <a:tr h="301844">
                <a:tc>
                  <a:txBody>
                    <a:bodyPr/>
                    <a:lstStyle/>
                    <a:p>
                      <a:pPr algn="r" fontAlgn="b"/>
                      <a:r>
                        <a:rPr lang="en-US" sz="1000" b="0" i="0" u="none" strike="noStrike" dirty="0">
                          <a:solidFill>
                            <a:srgbClr val="000000"/>
                          </a:solidFill>
                          <a:effectLst/>
                          <a:latin typeface="Calibri"/>
                        </a:rPr>
                        <a:t>$5.00</a:t>
                      </a:r>
                    </a:p>
                  </a:txBody>
                  <a:tcPr marL="9525" marR="9525" marT="9525" marB="0" anchor="b"/>
                </a:tc>
                <a:tc>
                  <a:txBody>
                    <a:bodyPr/>
                    <a:lstStyle/>
                    <a:p>
                      <a:pPr algn="r" fontAlgn="b"/>
                      <a:r>
                        <a:rPr lang="en-US" sz="1000" b="0" i="0" u="none" strike="noStrike">
                          <a:solidFill>
                            <a:srgbClr val="000000"/>
                          </a:solidFill>
                          <a:effectLst/>
                          <a:latin typeface="Calibri"/>
                        </a:rPr>
                        <a:t>100000</a:t>
                      </a:r>
                    </a:p>
                  </a:txBody>
                  <a:tcPr marL="9525" marR="9525" marT="9525" marB="0" anchor="b"/>
                </a:tc>
                <a:tc>
                  <a:txBody>
                    <a:bodyPr/>
                    <a:lstStyle/>
                    <a:p>
                      <a:pPr algn="r" fontAlgn="b"/>
                      <a:r>
                        <a:rPr lang="en-US" sz="1000" b="0" i="0" u="none" strike="noStrike">
                          <a:solidFill>
                            <a:srgbClr val="000000"/>
                          </a:solidFill>
                          <a:effectLst/>
                          <a:latin typeface="Calibri"/>
                        </a:rPr>
                        <a:t>6</a:t>
                      </a:r>
                    </a:p>
                  </a:txBody>
                  <a:tcPr marL="9525" marR="9525" marT="9525" marB="0" anchor="b"/>
                </a:tc>
                <a:tc>
                  <a:txBody>
                    <a:bodyPr/>
                    <a:lstStyle/>
                    <a:p>
                      <a:pPr algn="r" fontAlgn="b"/>
                      <a:r>
                        <a:rPr lang="en-US" sz="1000" b="0" i="0" u="none" strike="noStrike">
                          <a:solidFill>
                            <a:srgbClr val="000000"/>
                          </a:solidFill>
                          <a:effectLst/>
                          <a:latin typeface="Calibri"/>
                        </a:rPr>
                        <a:t>8</a:t>
                      </a:r>
                    </a:p>
                  </a:txBody>
                  <a:tcPr marL="9525" marR="9525" marT="9525" marB="0" anchor="b"/>
                </a:tc>
                <a:tc>
                  <a:txBody>
                    <a:bodyPr/>
                    <a:lstStyle/>
                    <a:p>
                      <a:pPr algn="r" fontAlgn="b"/>
                      <a:r>
                        <a:rPr lang="en-US" sz="1000" b="0" i="0" u="none" strike="noStrike">
                          <a:solidFill>
                            <a:srgbClr val="000000"/>
                          </a:solidFill>
                          <a:effectLst/>
                          <a:latin typeface="Calibri"/>
                        </a:rPr>
                        <a:t>48</a:t>
                      </a:r>
                    </a:p>
                  </a:txBody>
                  <a:tcPr marL="9525" marR="9525" marT="9525" marB="0" anchor="b"/>
                </a:tc>
                <a:tc>
                  <a:txBody>
                    <a:bodyPr/>
                    <a:lstStyle/>
                    <a:p>
                      <a:pPr algn="r" fontAlgn="b"/>
                      <a:r>
                        <a:rPr lang="en-US" sz="900" b="0" i="0" u="none" strike="noStrike" dirty="0">
                          <a:solidFill>
                            <a:srgbClr val="000000"/>
                          </a:solidFill>
                          <a:effectLst/>
                          <a:latin typeface="Calibri"/>
                        </a:rPr>
                        <a:t>$</a:t>
                      </a:r>
                      <a:r>
                        <a:rPr lang="en-US" sz="900" b="0" i="0" u="none" strike="noStrike" dirty="0" smtClean="0">
                          <a:solidFill>
                            <a:srgbClr val="000000"/>
                          </a:solidFill>
                          <a:effectLst/>
                          <a:latin typeface="Calibri"/>
                        </a:rPr>
                        <a:t>24,000</a:t>
                      </a:r>
                      <a:endParaRPr lang="en-US" sz="900" b="0" i="0" u="none" strike="noStrike" dirty="0">
                        <a:solidFill>
                          <a:srgbClr val="000000"/>
                        </a:solidFill>
                        <a:effectLst/>
                        <a:latin typeface="Calibri"/>
                      </a:endParaRPr>
                    </a:p>
                  </a:txBody>
                  <a:tcPr marL="9525" marR="9525" marT="9525" marB="0" anchor="b"/>
                </a:tc>
                <a:tc>
                  <a:txBody>
                    <a:bodyPr/>
                    <a:lstStyle/>
                    <a:p>
                      <a:pPr algn="r" fontAlgn="b"/>
                      <a:r>
                        <a:rPr lang="en-US" sz="900" b="0" i="0" u="none" strike="noStrike" dirty="0">
                          <a:solidFill>
                            <a:srgbClr val="000000"/>
                          </a:solidFill>
                          <a:effectLst/>
                          <a:latin typeface="Calibri"/>
                        </a:rPr>
                        <a:t>$</a:t>
                      </a:r>
                      <a:r>
                        <a:rPr lang="en-US" sz="900" b="0" i="0" u="none" strike="noStrike" dirty="0" smtClean="0">
                          <a:solidFill>
                            <a:srgbClr val="000000"/>
                          </a:solidFill>
                          <a:effectLst/>
                          <a:latin typeface="Calibri"/>
                        </a:rPr>
                        <a:t>168,000</a:t>
                      </a:r>
                      <a:endParaRPr lang="en-US" sz="900" b="0" i="0" u="none" strike="noStrike" dirty="0">
                        <a:solidFill>
                          <a:srgbClr val="000000"/>
                        </a:solidFill>
                        <a:effectLst/>
                        <a:latin typeface="Calibri"/>
                      </a:endParaRPr>
                    </a:p>
                  </a:txBody>
                  <a:tcPr marL="9525" marR="9525" marT="9525" marB="0" anchor="b"/>
                </a:tc>
                <a:tc>
                  <a:txBody>
                    <a:bodyPr/>
                    <a:lstStyle/>
                    <a:p>
                      <a:pPr algn="r" fontAlgn="b"/>
                      <a:r>
                        <a:rPr lang="en-US" sz="900" b="0" i="0" u="none" strike="noStrike" dirty="0">
                          <a:solidFill>
                            <a:srgbClr val="000000"/>
                          </a:solidFill>
                          <a:effectLst/>
                          <a:latin typeface="Calibri"/>
                        </a:rPr>
                        <a:t>$</a:t>
                      </a:r>
                      <a:r>
                        <a:rPr lang="en-US" sz="900" b="0" i="0" u="none" strike="noStrike" dirty="0" smtClean="0">
                          <a:solidFill>
                            <a:srgbClr val="000000"/>
                          </a:solidFill>
                          <a:effectLst/>
                          <a:latin typeface="Calibri"/>
                        </a:rPr>
                        <a:t>8,760,000</a:t>
                      </a:r>
                      <a:endParaRPr lang="en-US" sz="900" b="0" i="0" u="none" strike="noStrike" dirty="0">
                        <a:solidFill>
                          <a:srgbClr val="000000"/>
                        </a:solidFill>
                        <a:effectLst/>
                        <a:latin typeface="Calibri"/>
                      </a:endParaRPr>
                    </a:p>
                  </a:txBody>
                  <a:tcPr marL="9525" marR="9525" marT="9525" marB="0" anchor="b"/>
                </a:tc>
              </a:tr>
              <a:tr h="301844">
                <a:tc>
                  <a:txBody>
                    <a:bodyPr/>
                    <a:lstStyle/>
                    <a:p>
                      <a:pPr algn="r" fontAlgn="b"/>
                      <a:r>
                        <a:rPr lang="en-US" sz="1000" b="0" i="0" u="none" strike="noStrike">
                          <a:solidFill>
                            <a:srgbClr val="000000"/>
                          </a:solidFill>
                          <a:effectLst/>
                          <a:latin typeface="Calibri"/>
                        </a:rPr>
                        <a:t>$5.00</a:t>
                      </a:r>
                    </a:p>
                  </a:txBody>
                  <a:tcPr marL="9525" marR="9525" marT="9525" marB="0" anchor="b"/>
                </a:tc>
                <a:tc>
                  <a:txBody>
                    <a:bodyPr/>
                    <a:lstStyle/>
                    <a:p>
                      <a:pPr algn="r" fontAlgn="b"/>
                      <a:r>
                        <a:rPr lang="en-US" sz="1000" b="0" i="0" u="none" strike="noStrike">
                          <a:solidFill>
                            <a:srgbClr val="000000"/>
                          </a:solidFill>
                          <a:effectLst/>
                          <a:latin typeface="Calibri"/>
                        </a:rPr>
                        <a:t>500000</a:t>
                      </a:r>
                    </a:p>
                  </a:txBody>
                  <a:tcPr marL="9525" marR="9525" marT="9525" marB="0" anchor="b"/>
                </a:tc>
                <a:tc>
                  <a:txBody>
                    <a:bodyPr/>
                    <a:lstStyle/>
                    <a:p>
                      <a:pPr algn="r" fontAlgn="b"/>
                      <a:r>
                        <a:rPr lang="en-US" sz="1000" b="0" i="0" u="none" strike="noStrike">
                          <a:solidFill>
                            <a:srgbClr val="000000"/>
                          </a:solidFill>
                          <a:effectLst/>
                          <a:latin typeface="Calibri"/>
                        </a:rPr>
                        <a:t>6</a:t>
                      </a:r>
                    </a:p>
                  </a:txBody>
                  <a:tcPr marL="9525" marR="9525" marT="9525" marB="0" anchor="b"/>
                </a:tc>
                <a:tc>
                  <a:txBody>
                    <a:bodyPr/>
                    <a:lstStyle/>
                    <a:p>
                      <a:pPr algn="r" fontAlgn="b"/>
                      <a:r>
                        <a:rPr lang="en-US" sz="1000" b="0" i="0" u="none" strike="noStrike">
                          <a:solidFill>
                            <a:srgbClr val="000000"/>
                          </a:solidFill>
                          <a:effectLst/>
                          <a:latin typeface="Calibri"/>
                        </a:rPr>
                        <a:t>8</a:t>
                      </a:r>
                    </a:p>
                  </a:txBody>
                  <a:tcPr marL="9525" marR="9525" marT="9525" marB="0" anchor="b"/>
                </a:tc>
                <a:tc>
                  <a:txBody>
                    <a:bodyPr/>
                    <a:lstStyle/>
                    <a:p>
                      <a:pPr algn="r" fontAlgn="b"/>
                      <a:r>
                        <a:rPr lang="en-US" sz="1000" b="0" i="0" u="none" strike="noStrike">
                          <a:solidFill>
                            <a:srgbClr val="000000"/>
                          </a:solidFill>
                          <a:effectLst/>
                          <a:latin typeface="Calibri"/>
                        </a:rPr>
                        <a:t>48</a:t>
                      </a:r>
                    </a:p>
                  </a:txBody>
                  <a:tcPr marL="9525" marR="9525" marT="9525" marB="0" anchor="b"/>
                </a:tc>
                <a:tc>
                  <a:txBody>
                    <a:bodyPr/>
                    <a:lstStyle/>
                    <a:p>
                      <a:pPr algn="r" fontAlgn="b"/>
                      <a:r>
                        <a:rPr lang="en-US" sz="900" b="0" i="0" u="none" strike="noStrike" dirty="0">
                          <a:solidFill>
                            <a:srgbClr val="000000"/>
                          </a:solidFill>
                          <a:effectLst/>
                          <a:latin typeface="Calibri"/>
                        </a:rPr>
                        <a:t>$</a:t>
                      </a:r>
                      <a:r>
                        <a:rPr lang="en-US" sz="900" b="0" i="0" u="none" strike="noStrike" dirty="0" smtClean="0">
                          <a:solidFill>
                            <a:srgbClr val="000000"/>
                          </a:solidFill>
                          <a:effectLst/>
                          <a:latin typeface="Calibri"/>
                        </a:rPr>
                        <a:t>120,000</a:t>
                      </a:r>
                      <a:endParaRPr lang="en-US" sz="900" b="0" i="0" u="none" strike="noStrike" dirty="0">
                        <a:solidFill>
                          <a:srgbClr val="000000"/>
                        </a:solidFill>
                        <a:effectLst/>
                        <a:latin typeface="Calibri"/>
                      </a:endParaRPr>
                    </a:p>
                  </a:txBody>
                  <a:tcPr marL="9525" marR="9525" marT="9525" marB="0" anchor="b"/>
                </a:tc>
                <a:tc>
                  <a:txBody>
                    <a:bodyPr/>
                    <a:lstStyle/>
                    <a:p>
                      <a:pPr algn="r" fontAlgn="b"/>
                      <a:r>
                        <a:rPr lang="en-US" sz="900" b="0" i="0" u="none" strike="noStrike" dirty="0">
                          <a:solidFill>
                            <a:srgbClr val="000000"/>
                          </a:solidFill>
                          <a:effectLst/>
                          <a:latin typeface="Calibri"/>
                        </a:rPr>
                        <a:t>$</a:t>
                      </a:r>
                      <a:r>
                        <a:rPr lang="en-US" sz="900" b="0" i="0" u="none" strike="noStrike" dirty="0" smtClean="0">
                          <a:solidFill>
                            <a:srgbClr val="000000"/>
                          </a:solidFill>
                          <a:effectLst/>
                          <a:latin typeface="Calibri"/>
                        </a:rPr>
                        <a:t>840,000</a:t>
                      </a:r>
                      <a:endParaRPr lang="en-US" sz="900" b="0" i="0" u="none" strike="noStrike" dirty="0">
                        <a:solidFill>
                          <a:srgbClr val="000000"/>
                        </a:solidFill>
                        <a:effectLst/>
                        <a:latin typeface="Calibri"/>
                      </a:endParaRPr>
                    </a:p>
                  </a:txBody>
                  <a:tcPr marL="9525" marR="9525" marT="9525" marB="0" anchor="b"/>
                </a:tc>
                <a:tc>
                  <a:txBody>
                    <a:bodyPr/>
                    <a:lstStyle/>
                    <a:p>
                      <a:pPr algn="r" fontAlgn="b"/>
                      <a:r>
                        <a:rPr lang="en-US" sz="900" b="0" i="0" u="none" strike="noStrike" dirty="0">
                          <a:solidFill>
                            <a:srgbClr val="000000"/>
                          </a:solidFill>
                          <a:effectLst/>
                          <a:latin typeface="Calibri"/>
                        </a:rPr>
                        <a:t>$</a:t>
                      </a:r>
                      <a:r>
                        <a:rPr lang="en-US" sz="900" b="0" i="0" u="none" strike="noStrike" dirty="0" smtClean="0">
                          <a:solidFill>
                            <a:srgbClr val="000000"/>
                          </a:solidFill>
                          <a:effectLst/>
                          <a:latin typeface="Calibri"/>
                        </a:rPr>
                        <a:t>43,800,000</a:t>
                      </a:r>
                      <a:endParaRPr lang="en-US" sz="900" b="0" i="0" u="none" strike="noStrike" dirty="0">
                        <a:solidFill>
                          <a:srgbClr val="000000"/>
                        </a:solidFill>
                        <a:effectLst/>
                        <a:latin typeface="Calibri"/>
                      </a:endParaRPr>
                    </a:p>
                  </a:txBody>
                  <a:tcPr marL="9525" marR="9525" marT="9525" marB="0" anchor="b"/>
                </a:tc>
              </a:tr>
              <a:tr h="301844">
                <a:tc>
                  <a:txBody>
                    <a:bodyPr/>
                    <a:lstStyle/>
                    <a:p>
                      <a:pPr algn="r" fontAlgn="b"/>
                      <a:r>
                        <a:rPr lang="en-US" sz="1000" b="0" i="0" u="none" strike="noStrike">
                          <a:solidFill>
                            <a:srgbClr val="000000"/>
                          </a:solidFill>
                          <a:effectLst/>
                          <a:latin typeface="Calibri"/>
                        </a:rPr>
                        <a:t>$5.00</a:t>
                      </a:r>
                    </a:p>
                  </a:txBody>
                  <a:tcPr marL="9525" marR="9525" marT="9525" marB="0" anchor="b"/>
                </a:tc>
                <a:tc>
                  <a:txBody>
                    <a:bodyPr/>
                    <a:lstStyle/>
                    <a:p>
                      <a:pPr algn="r" fontAlgn="b"/>
                      <a:r>
                        <a:rPr lang="en-US" sz="1000" b="0" i="0" u="none" strike="noStrike">
                          <a:solidFill>
                            <a:srgbClr val="000000"/>
                          </a:solidFill>
                          <a:effectLst/>
                          <a:latin typeface="Calibri"/>
                        </a:rPr>
                        <a:t>1000000</a:t>
                      </a:r>
                    </a:p>
                  </a:txBody>
                  <a:tcPr marL="9525" marR="9525" marT="9525" marB="0" anchor="b"/>
                </a:tc>
                <a:tc>
                  <a:txBody>
                    <a:bodyPr/>
                    <a:lstStyle/>
                    <a:p>
                      <a:pPr algn="r" fontAlgn="b"/>
                      <a:r>
                        <a:rPr lang="en-US" sz="1000" b="0" i="0" u="none" strike="noStrike">
                          <a:solidFill>
                            <a:srgbClr val="000000"/>
                          </a:solidFill>
                          <a:effectLst/>
                          <a:latin typeface="Calibri"/>
                        </a:rPr>
                        <a:t>6</a:t>
                      </a:r>
                    </a:p>
                  </a:txBody>
                  <a:tcPr marL="9525" marR="9525" marT="9525" marB="0" anchor="b"/>
                </a:tc>
                <a:tc>
                  <a:txBody>
                    <a:bodyPr/>
                    <a:lstStyle/>
                    <a:p>
                      <a:pPr algn="r" fontAlgn="b"/>
                      <a:r>
                        <a:rPr lang="en-US" sz="1000" b="0" i="0" u="none" strike="noStrike">
                          <a:solidFill>
                            <a:srgbClr val="000000"/>
                          </a:solidFill>
                          <a:effectLst/>
                          <a:latin typeface="Calibri"/>
                        </a:rPr>
                        <a:t>8</a:t>
                      </a:r>
                    </a:p>
                  </a:txBody>
                  <a:tcPr marL="9525" marR="9525" marT="9525" marB="0" anchor="b"/>
                </a:tc>
                <a:tc>
                  <a:txBody>
                    <a:bodyPr/>
                    <a:lstStyle/>
                    <a:p>
                      <a:pPr algn="r" fontAlgn="b"/>
                      <a:r>
                        <a:rPr lang="en-US" sz="1000" b="0" i="0" u="none" strike="noStrike">
                          <a:solidFill>
                            <a:srgbClr val="000000"/>
                          </a:solidFill>
                          <a:effectLst/>
                          <a:latin typeface="Calibri"/>
                        </a:rPr>
                        <a:t>48</a:t>
                      </a:r>
                    </a:p>
                  </a:txBody>
                  <a:tcPr marL="9525" marR="9525" marT="9525" marB="0" anchor="b"/>
                </a:tc>
                <a:tc>
                  <a:txBody>
                    <a:bodyPr/>
                    <a:lstStyle/>
                    <a:p>
                      <a:pPr algn="r" fontAlgn="b"/>
                      <a:r>
                        <a:rPr lang="en-US" sz="900" b="0" i="0" u="none" strike="noStrike" dirty="0">
                          <a:solidFill>
                            <a:srgbClr val="000000"/>
                          </a:solidFill>
                          <a:effectLst/>
                          <a:latin typeface="Calibri"/>
                        </a:rPr>
                        <a:t>$</a:t>
                      </a:r>
                      <a:r>
                        <a:rPr lang="en-US" sz="900" b="0" i="0" u="none" strike="noStrike" dirty="0" smtClean="0">
                          <a:solidFill>
                            <a:srgbClr val="000000"/>
                          </a:solidFill>
                          <a:effectLst/>
                          <a:latin typeface="Calibri"/>
                        </a:rPr>
                        <a:t>240,000</a:t>
                      </a:r>
                      <a:endParaRPr lang="en-US" sz="900" b="0" i="0" u="none" strike="noStrike" dirty="0">
                        <a:solidFill>
                          <a:srgbClr val="000000"/>
                        </a:solidFill>
                        <a:effectLst/>
                        <a:latin typeface="Calibri"/>
                      </a:endParaRPr>
                    </a:p>
                  </a:txBody>
                  <a:tcPr marL="9525" marR="9525" marT="9525" marB="0" anchor="b"/>
                </a:tc>
                <a:tc>
                  <a:txBody>
                    <a:bodyPr/>
                    <a:lstStyle/>
                    <a:p>
                      <a:pPr algn="r" fontAlgn="b"/>
                      <a:r>
                        <a:rPr lang="en-US" sz="900" b="0" i="0" u="none" strike="noStrike" dirty="0">
                          <a:solidFill>
                            <a:srgbClr val="000000"/>
                          </a:solidFill>
                          <a:effectLst/>
                          <a:latin typeface="Calibri"/>
                        </a:rPr>
                        <a:t>$</a:t>
                      </a:r>
                      <a:r>
                        <a:rPr lang="en-US" sz="900" b="0" i="0" u="none" strike="noStrike" dirty="0" smtClean="0">
                          <a:solidFill>
                            <a:srgbClr val="000000"/>
                          </a:solidFill>
                          <a:effectLst/>
                          <a:latin typeface="Calibri"/>
                        </a:rPr>
                        <a:t>1,680,000</a:t>
                      </a:r>
                      <a:endParaRPr lang="en-US" sz="900" b="0" i="0" u="none" strike="noStrike" dirty="0">
                        <a:solidFill>
                          <a:srgbClr val="000000"/>
                        </a:solidFill>
                        <a:effectLst/>
                        <a:latin typeface="Calibri"/>
                      </a:endParaRPr>
                    </a:p>
                  </a:txBody>
                  <a:tcPr marL="9525" marR="9525" marT="9525" marB="0" anchor="b"/>
                </a:tc>
                <a:tc>
                  <a:txBody>
                    <a:bodyPr/>
                    <a:lstStyle/>
                    <a:p>
                      <a:pPr algn="r" fontAlgn="b"/>
                      <a:r>
                        <a:rPr lang="en-US" sz="900" b="0" i="0" u="none" strike="noStrike" dirty="0">
                          <a:solidFill>
                            <a:srgbClr val="000000"/>
                          </a:solidFill>
                          <a:effectLst/>
                          <a:latin typeface="Calibri"/>
                        </a:rPr>
                        <a:t>$</a:t>
                      </a:r>
                      <a:r>
                        <a:rPr lang="en-US" sz="900" b="0" i="0" u="none" strike="noStrike" dirty="0" smtClean="0">
                          <a:solidFill>
                            <a:srgbClr val="000000"/>
                          </a:solidFill>
                          <a:effectLst/>
                          <a:latin typeface="Calibri"/>
                        </a:rPr>
                        <a:t>87,600,000</a:t>
                      </a:r>
                      <a:endParaRPr lang="en-US" sz="900" b="0" i="0" u="none" strike="noStrike" dirty="0">
                        <a:solidFill>
                          <a:srgbClr val="000000"/>
                        </a:solidFill>
                        <a:effectLst/>
                        <a:latin typeface="Calibri"/>
                      </a:endParaRPr>
                    </a:p>
                  </a:txBody>
                  <a:tcPr marL="9525" marR="9525" marT="9525" marB="0" anchor="b"/>
                </a:tc>
              </a:tr>
              <a:tr h="301844">
                <a:tc>
                  <a:txBody>
                    <a:bodyPr/>
                    <a:lstStyle/>
                    <a:p>
                      <a:pPr algn="r" fontAlgn="b"/>
                      <a:r>
                        <a:rPr lang="en-US" sz="1000" b="0" i="0" u="none" strike="noStrike">
                          <a:solidFill>
                            <a:srgbClr val="000000"/>
                          </a:solidFill>
                          <a:effectLst/>
                          <a:latin typeface="Calibri"/>
                        </a:rPr>
                        <a:t>$5.00</a:t>
                      </a:r>
                    </a:p>
                  </a:txBody>
                  <a:tcPr marL="9525" marR="9525" marT="9525" marB="0" anchor="b"/>
                </a:tc>
                <a:tc>
                  <a:txBody>
                    <a:bodyPr/>
                    <a:lstStyle/>
                    <a:p>
                      <a:pPr algn="r" fontAlgn="b"/>
                      <a:r>
                        <a:rPr lang="en-US" sz="1000" b="0" i="0" u="none" strike="noStrike">
                          <a:solidFill>
                            <a:srgbClr val="000000"/>
                          </a:solidFill>
                          <a:effectLst/>
                          <a:latin typeface="Calibri"/>
                        </a:rPr>
                        <a:t>1500000</a:t>
                      </a:r>
                    </a:p>
                  </a:txBody>
                  <a:tcPr marL="9525" marR="9525" marT="9525" marB="0" anchor="b"/>
                </a:tc>
                <a:tc>
                  <a:txBody>
                    <a:bodyPr/>
                    <a:lstStyle/>
                    <a:p>
                      <a:pPr algn="r" fontAlgn="b"/>
                      <a:r>
                        <a:rPr lang="en-US" sz="1000" b="0" i="0" u="none" strike="noStrike">
                          <a:solidFill>
                            <a:srgbClr val="000000"/>
                          </a:solidFill>
                          <a:effectLst/>
                          <a:latin typeface="Calibri"/>
                        </a:rPr>
                        <a:t>6</a:t>
                      </a:r>
                    </a:p>
                  </a:txBody>
                  <a:tcPr marL="9525" marR="9525" marT="9525" marB="0" anchor="b"/>
                </a:tc>
                <a:tc>
                  <a:txBody>
                    <a:bodyPr/>
                    <a:lstStyle/>
                    <a:p>
                      <a:pPr algn="r" fontAlgn="b"/>
                      <a:r>
                        <a:rPr lang="en-US" sz="1000" b="0" i="0" u="none" strike="noStrike">
                          <a:solidFill>
                            <a:srgbClr val="000000"/>
                          </a:solidFill>
                          <a:effectLst/>
                          <a:latin typeface="Calibri"/>
                        </a:rPr>
                        <a:t>8</a:t>
                      </a:r>
                    </a:p>
                  </a:txBody>
                  <a:tcPr marL="9525" marR="9525" marT="9525" marB="0" anchor="b"/>
                </a:tc>
                <a:tc>
                  <a:txBody>
                    <a:bodyPr/>
                    <a:lstStyle/>
                    <a:p>
                      <a:pPr algn="r" fontAlgn="b"/>
                      <a:r>
                        <a:rPr lang="en-US" sz="1000" b="0" i="0" u="none" strike="noStrike">
                          <a:solidFill>
                            <a:srgbClr val="000000"/>
                          </a:solidFill>
                          <a:effectLst/>
                          <a:latin typeface="Calibri"/>
                        </a:rPr>
                        <a:t>48</a:t>
                      </a:r>
                    </a:p>
                  </a:txBody>
                  <a:tcPr marL="9525" marR="9525" marT="9525" marB="0" anchor="b"/>
                </a:tc>
                <a:tc>
                  <a:txBody>
                    <a:bodyPr/>
                    <a:lstStyle/>
                    <a:p>
                      <a:pPr algn="r" fontAlgn="b"/>
                      <a:r>
                        <a:rPr lang="en-US" sz="900" b="0" i="0" u="none" strike="noStrike" dirty="0">
                          <a:solidFill>
                            <a:srgbClr val="000000"/>
                          </a:solidFill>
                          <a:effectLst/>
                          <a:latin typeface="Calibri"/>
                        </a:rPr>
                        <a:t>$</a:t>
                      </a:r>
                      <a:r>
                        <a:rPr lang="en-US" sz="900" b="0" i="0" u="none" strike="noStrike" dirty="0" smtClean="0">
                          <a:solidFill>
                            <a:srgbClr val="000000"/>
                          </a:solidFill>
                          <a:effectLst/>
                          <a:latin typeface="Calibri"/>
                        </a:rPr>
                        <a:t>360,000</a:t>
                      </a:r>
                      <a:endParaRPr lang="en-US" sz="900" b="0" i="0" u="none" strike="noStrike" dirty="0">
                        <a:solidFill>
                          <a:srgbClr val="000000"/>
                        </a:solidFill>
                        <a:effectLst/>
                        <a:latin typeface="Calibri"/>
                      </a:endParaRPr>
                    </a:p>
                  </a:txBody>
                  <a:tcPr marL="9525" marR="9525" marT="9525" marB="0" anchor="b"/>
                </a:tc>
                <a:tc>
                  <a:txBody>
                    <a:bodyPr/>
                    <a:lstStyle/>
                    <a:p>
                      <a:pPr algn="r" fontAlgn="b"/>
                      <a:r>
                        <a:rPr lang="en-US" sz="900" b="0" i="0" u="none" strike="noStrike" dirty="0">
                          <a:solidFill>
                            <a:srgbClr val="000000"/>
                          </a:solidFill>
                          <a:effectLst/>
                          <a:latin typeface="Calibri"/>
                        </a:rPr>
                        <a:t>$</a:t>
                      </a:r>
                      <a:r>
                        <a:rPr lang="en-US" sz="900" b="0" i="0" u="none" strike="noStrike" dirty="0" smtClean="0">
                          <a:solidFill>
                            <a:srgbClr val="000000"/>
                          </a:solidFill>
                          <a:effectLst/>
                          <a:latin typeface="Calibri"/>
                        </a:rPr>
                        <a:t>2,520,000</a:t>
                      </a:r>
                      <a:endParaRPr lang="en-US" sz="900" b="0" i="0" u="none" strike="noStrike" dirty="0">
                        <a:solidFill>
                          <a:srgbClr val="000000"/>
                        </a:solidFill>
                        <a:effectLst/>
                        <a:latin typeface="Calibri"/>
                      </a:endParaRPr>
                    </a:p>
                  </a:txBody>
                  <a:tcPr marL="9525" marR="9525" marT="9525" marB="0" anchor="b"/>
                </a:tc>
                <a:tc>
                  <a:txBody>
                    <a:bodyPr/>
                    <a:lstStyle/>
                    <a:p>
                      <a:pPr algn="r" fontAlgn="b"/>
                      <a:r>
                        <a:rPr lang="en-US" sz="900" b="0" i="0" u="none" strike="noStrike" dirty="0">
                          <a:solidFill>
                            <a:srgbClr val="000000"/>
                          </a:solidFill>
                          <a:effectLst/>
                          <a:latin typeface="Calibri"/>
                        </a:rPr>
                        <a:t>$</a:t>
                      </a:r>
                      <a:r>
                        <a:rPr lang="en-US" sz="900" b="0" i="0" u="none" strike="noStrike" dirty="0" smtClean="0">
                          <a:solidFill>
                            <a:srgbClr val="000000"/>
                          </a:solidFill>
                          <a:effectLst/>
                          <a:latin typeface="Calibri"/>
                        </a:rPr>
                        <a:t>131,400,000</a:t>
                      </a:r>
                      <a:endParaRPr lang="en-US" sz="900" b="0" i="0" u="none" strike="noStrike" dirty="0">
                        <a:solidFill>
                          <a:srgbClr val="000000"/>
                        </a:solidFill>
                        <a:effectLst/>
                        <a:latin typeface="Calibri"/>
                      </a:endParaRPr>
                    </a:p>
                  </a:txBody>
                  <a:tcPr marL="9525" marR="9525" marT="9525" marB="0" anchor="b"/>
                </a:tc>
              </a:tr>
              <a:tr h="301844">
                <a:tc>
                  <a:txBody>
                    <a:bodyPr/>
                    <a:lstStyle/>
                    <a:p>
                      <a:pPr algn="r" fontAlgn="b"/>
                      <a:r>
                        <a:rPr lang="en-US" sz="1000" b="0" i="0" u="none" strike="noStrike">
                          <a:solidFill>
                            <a:srgbClr val="000000"/>
                          </a:solidFill>
                          <a:effectLst/>
                          <a:latin typeface="Calibri"/>
                        </a:rPr>
                        <a:t>$5.00</a:t>
                      </a:r>
                    </a:p>
                  </a:txBody>
                  <a:tcPr marL="9525" marR="9525" marT="9525" marB="0" anchor="b"/>
                </a:tc>
                <a:tc>
                  <a:txBody>
                    <a:bodyPr/>
                    <a:lstStyle/>
                    <a:p>
                      <a:pPr algn="r" fontAlgn="b"/>
                      <a:r>
                        <a:rPr lang="en-US" sz="1000" b="0" i="0" u="none" strike="noStrike">
                          <a:solidFill>
                            <a:srgbClr val="000000"/>
                          </a:solidFill>
                          <a:effectLst/>
                          <a:latin typeface="Calibri"/>
                        </a:rPr>
                        <a:t>2000000</a:t>
                      </a:r>
                    </a:p>
                  </a:txBody>
                  <a:tcPr marL="9525" marR="9525" marT="9525" marB="0" anchor="b"/>
                </a:tc>
                <a:tc>
                  <a:txBody>
                    <a:bodyPr/>
                    <a:lstStyle/>
                    <a:p>
                      <a:pPr algn="r" fontAlgn="b"/>
                      <a:r>
                        <a:rPr lang="en-US" sz="1000" b="0" i="0" u="none" strike="noStrike">
                          <a:solidFill>
                            <a:srgbClr val="000000"/>
                          </a:solidFill>
                          <a:effectLst/>
                          <a:latin typeface="Calibri"/>
                        </a:rPr>
                        <a:t>6</a:t>
                      </a:r>
                    </a:p>
                  </a:txBody>
                  <a:tcPr marL="9525" marR="9525" marT="9525" marB="0" anchor="b"/>
                </a:tc>
                <a:tc>
                  <a:txBody>
                    <a:bodyPr/>
                    <a:lstStyle/>
                    <a:p>
                      <a:pPr algn="r" fontAlgn="b"/>
                      <a:r>
                        <a:rPr lang="en-US" sz="1000" b="0" i="0" u="none" strike="noStrike">
                          <a:solidFill>
                            <a:srgbClr val="000000"/>
                          </a:solidFill>
                          <a:effectLst/>
                          <a:latin typeface="Calibri"/>
                        </a:rPr>
                        <a:t>8</a:t>
                      </a:r>
                    </a:p>
                  </a:txBody>
                  <a:tcPr marL="9525" marR="9525" marT="9525" marB="0" anchor="b"/>
                </a:tc>
                <a:tc>
                  <a:txBody>
                    <a:bodyPr/>
                    <a:lstStyle/>
                    <a:p>
                      <a:pPr algn="r" fontAlgn="b"/>
                      <a:r>
                        <a:rPr lang="en-US" sz="1000" b="0" i="0" u="none" strike="noStrike">
                          <a:solidFill>
                            <a:srgbClr val="000000"/>
                          </a:solidFill>
                          <a:effectLst/>
                          <a:latin typeface="Calibri"/>
                        </a:rPr>
                        <a:t>48</a:t>
                      </a:r>
                    </a:p>
                  </a:txBody>
                  <a:tcPr marL="9525" marR="9525" marT="9525" marB="0" anchor="b"/>
                </a:tc>
                <a:tc>
                  <a:txBody>
                    <a:bodyPr/>
                    <a:lstStyle/>
                    <a:p>
                      <a:pPr algn="r" fontAlgn="b"/>
                      <a:r>
                        <a:rPr lang="en-US" sz="900" b="0" i="0" u="none" strike="noStrike" dirty="0">
                          <a:solidFill>
                            <a:srgbClr val="000000"/>
                          </a:solidFill>
                          <a:effectLst/>
                          <a:latin typeface="Calibri"/>
                        </a:rPr>
                        <a:t>$</a:t>
                      </a:r>
                      <a:r>
                        <a:rPr lang="en-US" sz="900" b="0" i="0" u="none" strike="noStrike" dirty="0" smtClean="0">
                          <a:solidFill>
                            <a:srgbClr val="000000"/>
                          </a:solidFill>
                          <a:effectLst/>
                          <a:latin typeface="Calibri"/>
                        </a:rPr>
                        <a:t>480,000</a:t>
                      </a:r>
                      <a:endParaRPr lang="en-US" sz="900" b="0" i="0" u="none" strike="noStrike" dirty="0">
                        <a:solidFill>
                          <a:srgbClr val="000000"/>
                        </a:solidFill>
                        <a:effectLst/>
                        <a:latin typeface="Calibri"/>
                      </a:endParaRPr>
                    </a:p>
                  </a:txBody>
                  <a:tcPr marL="9525" marR="9525" marT="9525" marB="0" anchor="b"/>
                </a:tc>
                <a:tc>
                  <a:txBody>
                    <a:bodyPr/>
                    <a:lstStyle/>
                    <a:p>
                      <a:pPr algn="r" fontAlgn="b"/>
                      <a:r>
                        <a:rPr lang="en-US" sz="900" b="0" i="0" u="none" strike="noStrike" dirty="0">
                          <a:solidFill>
                            <a:srgbClr val="000000"/>
                          </a:solidFill>
                          <a:effectLst/>
                          <a:latin typeface="Calibri"/>
                        </a:rPr>
                        <a:t>$</a:t>
                      </a:r>
                      <a:r>
                        <a:rPr lang="en-US" sz="900" b="0" i="0" u="none" strike="noStrike" dirty="0" smtClean="0">
                          <a:solidFill>
                            <a:srgbClr val="000000"/>
                          </a:solidFill>
                          <a:effectLst/>
                          <a:latin typeface="Calibri"/>
                        </a:rPr>
                        <a:t>3,360,000</a:t>
                      </a:r>
                      <a:endParaRPr lang="en-US" sz="900" b="0" i="0" u="none" strike="noStrike" dirty="0">
                        <a:solidFill>
                          <a:srgbClr val="000000"/>
                        </a:solidFill>
                        <a:effectLst/>
                        <a:latin typeface="Calibri"/>
                      </a:endParaRPr>
                    </a:p>
                  </a:txBody>
                  <a:tcPr marL="9525" marR="9525" marT="9525" marB="0" anchor="b"/>
                </a:tc>
                <a:tc>
                  <a:txBody>
                    <a:bodyPr/>
                    <a:lstStyle/>
                    <a:p>
                      <a:pPr algn="r" fontAlgn="b"/>
                      <a:r>
                        <a:rPr lang="en-US" sz="900" b="0" i="0" u="none" strike="noStrike" dirty="0">
                          <a:solidFill>
                            <a:srgbClr val="000000"/>
                          </a:solidFill>
                          <a:effectLst/>
                          <a:latin typeface="Calibri"/>
                        </a:rPr>
                        <a:t>$</a:t>
                      </a:r>
                      <a:r>
                        <a:rPr lang="en-US" sz="900" b="0" i="0" u="none" strike="noStrike" dirty="0" smtClean="0">
                          <a:solidFill>
                            <a:srgbClr val="000000"/>
                          </a:solidFill>
                          <a:effectLst/>
                          <a:latin typeface="Calibri"/>
                        </a:rPr>
                        <a:t>175,200,000</a:t>
                      </a:r>
                      <a:endParaRPr lang="en-US" sz="900" b="0" i="0" u="none" strike="noStrike" dirty="0">
                        <a:solidFill>
                          <a:srgbClr val="000000"/>
                        </a:solidFill>
                        <a:effectLst/>
                        <a:latin typeface="Calibri"/>
                      </a:endParaRPr>
                    </a:p>
                  </a:txBody>
                  <a:tcPr marL="9525" marR="9525" marT="9525" marB="0" anchor="b"/>
                </a:tc>
              </a:tr>
              <a:tr h="301844">
                <a:tc>
                  <a:txBody>
                    <a:bodyPr/>
                    <a:lstStyle/>
                    <a:p>
                      <a:pPr algn="r" fontAlgn="b"/>
                      <a:r>
                        <a:rPr lang="en-US" sz="1000" b="0" i="0" u="none" strike="noStrike">
                          <a:solidFill>
                            <a:srgbClr val="000000"/>
                          </a:solidFill>
                          <a:effectLst/>
                          <a:latin typeface="Calibri"/>
                        </a:rPr>
                        <a:t>$5.00</a:t>
                      </a:r>
                    </a:p>
                  </a:txBody>
                  <a:tcPr marL="9525" marR="9525" marT="9525" marB="0" anchor="b"/>
                </a:tc>
                <a:tc>
                  <a:txBody>
                    <a:bodyPr/>
                    <a:lstStyle/>
                    <a:p>
                      <a:pPr algn="r" fontAlgn="b"/>
                      <a:r>
                        <a:rPr lang="en-US" sz="1000" b="0" i="0" u="none" strike="noStrike">
                          <a:solidFill>
                            <a:srgbClr val="000000"/>
                          </a:solidFill>
                          <a:effectLst/>
                          <a:latin typeface="Calibri"/>
                        </a:rPr>
                        <a:t>2500000</a:t>
                      </a:r>
                    </a:p>
                  </a:txBody>
                  <a:tcPr marL="9525" marR="9525" marT="9525" marB="0" anchor="b"/>
                </a:tc>
                <a:tc>
                  <a:txBody>
                    <a:bodyPr/>
                    <a:lstStyle/>
                    <a:p>
                      <a:pPr algn="r" fontAlgn="b"/>
                      <a:r>
                        <a:rPr lang="en-US" sz="1000" b="0" i="0" u="none" strike="noStrike">
                          <a:solidFill>
                            <a:srgbClr val="000000"/>
                          </a:solidFill>
                          <a:effectLst/>
                          <a:latin typeface="Calibri"/>
                        </a:rPr>
                        <a:t>6</a:t>
                      </a:r>
                    </a:p>
                  </a:txBody>
                  <a:tcPr marL="9525" marR="9525" marT="9525" marB="0" anchor="b"/>
                </a:tc>
                <a:tc>
                  <a:txBody>
                    <a:bodyPr/>
                    <a:lstStyle/>
                    <a:p>
                      <a:pPr algn="r" fontAlgn="b"/>
                      <a:r>
                        <a:rPr lang="en-US" sz="1000" b="0" i="0" u="none" strike="noStrike">
                          <a:solidFill>
                            <a:srgbClr val="000000"/>
                          </a:solidFill>
                          <a:effectLst/>
                          <a:latin typeface="Calibri"/>
                        </a:rPr>
                        <a:t>8</a:t>
                      </a:r>
                    </a:p>
                  </a:txBody>
                  <a:tcPr marL="9525" marR="9525" marT="9525" marB="0" anchor="b"/>
                </a:tc>
                <a:tc>
                  <a:txBody>
                    <a:bodyPr/>
                    <a:lstStyle/>
                    <a:p>
                      <a:pPr algn="r" fontAlgn="b"/>
                      <a:r>
                        <a:rPr lang="en-US" sz="1000" b="0" i="0" u="none" strike="noStrike">
                          <a:solidFill>
                            <a:srgbClr val="000000"/>
                          </a:solidFill>
                          <a:effectLst/>
                          <a:latin typeface="Calibri"/>
                        </a:rPr>
                        <a:t>48</a:t>
                      </a:r>
                    </a:p>
                  </a:txBody>
                  <a:tcPr marL="9525" marR="9525" marT="9525" marB="0" anchor="b"/>
                </a:tc>
                <a:tc>
                  <a:txBody>
                    <a:bodyPr/>
                    <a:lstStyle/>
                    <a:p>
                      <a:pPr algn="r" fontAlgn="b"/>
                      <a:r>
                        <a:rPr lang="en-US" sz="900" b="0" i="0" u="none" strike="noStrike" dirty="0">
                          <a:solidFill>
                            <a:srgbClr val="000000"/>
                          </a:solidFill>
                          <a:effectLst/>
                          <a:latin typeface="Calibri"/>
                        </a:rPr>
                        <a:t>$</a:t>
                      </a:r>
                      <a:r>
                        <a:rPr lang="en-US" sz="900" b="0" i="0" u="none" strike="noStrike" dirty="0" smtClean="0">
                          <a:solidFill>
                            <a:srgbClr val="000000"/>
                          </a:solidFill>
                          <a:effectLst/>
                          <a:latin typeface="Calibri"/>
                        </a:rPr>
                        <a:t>600,000</a:t>
                      </a:r>
                      <a:endParaRPr lang="en-US" sz="900" b="0" i="0" u="none" strike="noStrike" dirty="0">
                        <a:solidFill>
                          <a:srgbClr val="000000"/>
                        </a:solidFill>
                        <a:effectLst/>
                        <a:latin typeface="Calibri"/>
                      </a:endParaRPr>
                    </a:p>
                  </a:txBody>
                  <a:tcPr marL="9525" marR="9525" marT="9525" marB="0" anchor="b"/>
                </a:tc>
                <a:tc>
                  <a:txBody>
                    <a:bodyPr/>
                    <a:lstStyle/>
                    <a:p>
                      <a:pPr algn="r" fontAlgn="b"/>
                      <a:r>
                        <a:rPr lang="en-US" sz="900" b="0" i="0" u="none" strike="noStrike" dirty="0">
                          <a:solidFill>
                            <a:srgbClr val="000000"/>
                          </a:solidFill>
                          <a:effectLst/>
                          <a:latin typeface="Calibri"/>
                        </a:rPr>
                        <a:t>$</a:t>
                      </a:r>
                      <a:r>
                        <a:rPr lang="en-US" sz="900" b="0" i="0" u="none" strike="noStrike" dirty="0" smtClean="0">
                          <a:solidFill>
                            <a:srgbClr val="000000"/>
                          </a:solidFill>
                          <a:effectLst/>
                          <a:latin typeface="Calibri"/>
                        </a:rPr>
                        <a:t>4,200,000</a:t>
                      </a:r>
                      <a:endParaRPr lang="en-US" sz="900" b="0" i="0" u="none" strike="noStrike" dirty="0">
                        <a:solidFill>
                          <a:srgbClr val="000000"/>
                        </a:solidFill>
                        <a:effectLst/>
                        <a:latin typeface="Calibri"/>
                      </a:endParaRPr>
                    </a:p>
                  </a:txBody>
                  <a:tcPr marL="9525" marR="9525" marT="9525" marB="0" anchor="b"/>
                </a:tc>
                <a:tc>
                  <a:txBody>
                    <a:bodyPr/>
                    <a:lstStyle/>
                    <a:p>
                      <a:pPr algn="r" fontAlgn="b"/>
                      <a:r>
                        <a:rPr lang="en-US" sz="900" b="0" i="0" u="none" strike="noStrike" dirty="0">
                          <a:solidFill>
                            <a:srgbClr val="000000"/>
                          </a:solidFill>
                          <a:effectLst/>
                          <a:latin typeface="Calibri"/>
                        </a:rPr>
                        <a:t>$</a:t>
                      </a:r>
                      <a:r>
                        <a:rPr lang="en-US" sz="900" b="0" i="0" u="none" strike="noStrike" dirty="0" smtClean="0">
                          <a:solidFill>
                            <a:srgbClr val="000000"/>
                          </a:solidFill>
                          <a:effectLst/>
                          <a:latin typeface="Calibri"/>
                        </a:rPr>
                        <a:t>219,000,000</a:t>
                      </a:r>
                      <a:endParaRPr lang="en-US" sz="900" b="0" i="0" u="none" strike="noStrike" dirty="0">
                        <a:solidFill>
                          <a:srgbClr val="000000"/>
                        </a:solidFill>
                        <a:effectLst/>
                        <a:latin typeface="Calibri"/>
                      </a:endParaRPr>
                    </a:p>
                  </a:txBody>
                  <a:tcPr marL="9525" marR="9525" marT="9525" marB="0" anchor="b"/>
                </a:tc>
              </a:tr>
              <a:tr h="301844">
                <a:tc>
                  <a:txBody>
                    <a:bodyPr/>
                    <a:lstStyle/>
                    <a:p>
                      <a:pPr algn="r" fontAlgn="b"/>
                      <a:r>
                        <a:rPr lang="en-US" sz="1000" b="0" i="0" u="none" strike="noStrike">
                          <a:solidFill>
                            <a:srgbClr val="000000"/>
                          </a:solidFill>
                          <a:effectLst/>
                          <a:latin typeface="Calibri"/>
                        </a:rPr>
                        <a:t>$5.00</a:t>
                      </a:r>
                    </a:p>
                  </a:txBody>
                  <a:tcPr marL="9525" marR="9525" marT="9525" marB="0" anchor="b"/>
                </a:tc>
                <a:tc>
                  <a:txBody>
                    <a:bodyPr/>
                    <a:lstStyle/>
                    <a:p>
                      <a:pPr algn="r" fontAlgn="b"/>
                      <a:r>
                        <a:rPr lang="en-US" sz="1000" b="0" i="0" u="none" strike="noStrike">
                          <a:solidFill>
                            <a:srgbClr val="000000"/>
                          </a:solidFill>
                          <a:effectLst/>
                          <a:latin typeface="Calibri"/>
                        </a:rPr>
                        <a:t>3000000</a:t>
                      </a:r>
                    </a:p>
                  </a:txBody>
                  <a:tcPr marL="9525" marR="9525" marT="9525" marB="0" anchor="b"/>
                </a:tc>
                <a:tc>
                  <a:txBody>
                    <a:bodyPr/>
                    <a:lstStyle/>
                    <a:p>
                      <a:pPr algn="r" fontAlgn="b"/>
                      <a:r>
                        <a:rPr lang="en-US" sz="1000" b="0" i="0" u="none" strike="noStrike">
                          <a:solidFill>
                            <a:srgbClr val="000000"/>
                          </a:solidFill>
                          <a:effectLst/>
                          <a:latin typeface="Calibri"/>
                        </a:rPr>
                        <a:t>6</a:t>
                      </a:r>
                    </a:p>
                  </a:txBody>
                  <a:tcPr marL="9525" marR="9525" marT="9525" marB="0" anchor="b"/>
                </a:tc>
                <a:tc>
                  <a:txBody>
                    <a:bodyPr/>
                    <a:lstStyle/>
                    <a:p>
                      <a:pPr algn="r" fontAlgn="b"/>
                      <a:r>
                        <a:rPr lang="en-US" sz="1000" b="0" i="0" u="none" strike="noStrike">
                          <a:solidFill>
                            <a:srgbClr val="000000"/>
                          </a:solidFill>
                          <a:effectLst/>
                          <a:latin typeface="Calibri"/>
                        </a:rPr>
                        <a:t>8</a:t>
                      </a:r>
                    </a:p>
                  </a:txBody>
                  <a:tcPr marL="9525" marR="9525" marT="9525" marB="0" anchor="b"/>
                </a:tc>
                <a:tc>
                  <a:txBody>
                    <a:bodyPr/>
                    <a:lstStyle/>
                    <a:p>
                      <a:pPr algn="r" fontAlgn="b"/>
                      <a:r>
                        <a:rPr lang="en-US" sz="1000" b="0" i="0" u="none" strike="noStrike">
                          <a:solidFill>
                            <a:srgbClr val="000000"/>
                          </a:solidFill>
                          <a:effectLst/>
                          <a:latin typeface="Calibri"/>
                        </a:rPr>
                        <a:t>48</a:t>
                      </a:r>
                    </a:p>
                  </a:txBody>
                  <a:tcPr marL="9525" marR="9525" marT="9525" marB="0" anchor="b"/>
                </a:tc>
                <a:tc>
                  <a:txBody>
                    <a:bodyPr/>
                    <a:lstStyle/>
                    <a:p>
                      <a:pPr algn="r" fontAlgn="b"/>
                      <a:r>
                        <a:rPr lang="en-US" sz="900" b="0" i="0" u="none" strike="noStrike" dirty="0">
                          <a:solidFill>
                            <a:srgbClr val="000000"/>
                          </a:solidFill>
                          <a:effectLst/>
                          <a:latin typeface="Calibri"/>
                        </a:rPr>
                        <a:t>$</a:t>
                      </a:r>
                      <a:r>
                        <a:rPr lang="en-US" sz="900" b="0" i="0" u="none" strike="noStrike" dirty="0" smtClean="0">
                          <a:solidFill>
                            <a:srgbClr val="000000"/>
                          </a:solidFill>
                          <a:effectLst/>
                          <a:latin typeface="Calibri"/>
                        </a:rPr>
                        <a:t>720,000</a:t>
                      </a:r>
                      <a:endParaRPr lang="en-US" sz="900" b="0" i="0" u="none" strike="noStrike" dirty="0">
                        <a:solidFill>
                          <a:srgbClr val="000000"/>
                        </a:solidFill>
                        <a:effectLst/>
                        <a:latin typeface="Calibri"/>
                      </a:endParaRPr>
                    </a:p>
                  </a:txBody>
                  <a:tcPr marL="9525" marR="9525" marT="9525" marB="0" anchor="b"/>
                </a:tc>
                <a:tc>
                  <a:txBody>
                    <a:bodyPr/>
                    <a:lstStyle/>
                    <a:p>
                      <a:pPr algn="r" fontAlgn="b"/>
                      <a:r>
                        <a:rPr lang="en-US" sz="900" b="0" i="0" u="none" strike="noStrike" dirty="0">
                          <a:solidFill>
                            <a:srgbClr val="000000"/>
                          </a:solidFill>
                          <a:effectLst/>
                          <a:latin typeface="Calibri"/>
                        </a:rPr>
                        <a:t>$</a:t>
                      </a:r>
                      <a:r>
                        <a:rPr lang="en-US" sz="900" b="0" i="0" u="none" strike="noStrike" dirty="0" smtClean="0">
                          <a:solidFill>
                            <a:srgbClr val="000000"/>
                          </a:solidFill>
                          <a:effectLst/>
                          <a:latin typeface="Calibri"/>
                        </a:rPr>
                        <a:t>5,040,000</a:t>
                      </a:r>
                      <a:endParaRPr lang="en-US" sz="900" b="0" i="0" u="none" strike="noStrike" dirty="0">
                        <a:solidFill>
                          <a:srgbClr val="000000"/>
                        </a:solidFill>
                        <a:effectLst/>
                        <a:latin typeface="Calibri"/>
                      </a:endParaRPr>
                    </a:p>
                  </a:txBody>
                  <a:tcPr marL="9525" marR="9525" marT="9525" marB="0" anchor="b"/>
                </a:tc>
                <a:tc>
                  <a:txBody>
                    <a:bodyPr/>
                    <a:lstStyle/>
                    <a:p>
                      <a:pPr algn="r" fontAlgn="b"/>
                      <a:r>
                        <a:rPr lang="en-US" sz="900" b="0" i="0" u="none" strike="noStrike" dirty="0">
                          <a:solidFill>
                            <a:srgbClr val="000000"/>
                          </a:solidFill>
                          <a:effectLst/>
                          <a:latin typeface="Calibri"/>
                        </a:rPr>
                        <a:t>$</a:t>
                      </a:r>
                      <a:r>
                        <a:rPr lang="en-US" sz="900" b="0" i="0" u="none" strike="noStrike" dirty="0" smtClean="0">
                          <a:solidFill>
                            <a:srgbClr val="000000"/>
                          </a:solidFill>
                          <a:effectLst/>
                          <a:latin typeface="Calibri"/>
                        </a:rPr>
                        <a:t>262,800,000</a:t>
                      </a:r>
                      <a:endParaRPr lang="en-US" sz="900" b="0" i="0" u="none" strike="noStrike" dirty="0">
                        <a:solidFill>
                          <a:srgbClr val="000000"/>
                        </a:solidFill>
                        <a:effectLst/>
                        <a:latin typeface="Calibri"/>
                      </a:endParaRPr>
                    </a:p>
                  </a:txBody>
                  <a:tcPr marL="9525" marR="9525" marT="9525" marB="0" anchor="b"/>
                </a:tc>
              </a:tr>
              <a:tr h="301844">
                <a:tc>
                  <a:txBody>
                    <a:bodyPr/>
                    <a:lstStyle/>
                    <a:p>
                      <a:pPr algn="r" fontAlgn="b"/>
                      <a:r>
                        <a:rPr lang="en-US" sz="1000" b="0" i="0" u="none" strike="noStrike">
                          <a:solidFill>
                            <a:srgbClr val="000000"/>
                          </a:solidFill>
                          <a:effectLst/>
                          <a:latin typeface="Calibri"/>
                        </a:rPr>
                        <a:t>$5.00</a:t>
                      </a:r>
                    </a:p>
                  </a:txBody>
                  <a:tcPr marL="9525" marR="9525" marT="9525" marB="0" anchor="b"/>
                </a:tc>
                <a:tc>
                  <a:txBody>
                    <a:bodyPr/>
                    <a:lstStyle/>
                    <a:p>
                      <a:pPr algn="r" fontAlgn="b"/>
                      <a:r>
                        <a:rPr lang="en-US" sz="1000" b="0" i="0" u="none" strike="noStrike">
                          <a:solidFill>
                            <a:srgbClr val="000000"/>
                          </a:solidFill>
                          <a:effectLst/>
                          <a:latin typeface="Calibri"/>
                        </a:rPr>
                        <a:t>5000000</a:t>
                      </a:r>
                    </a:p>
                  </a:txBody>
                  <a:tcPr marL="9525" marR="9525" marT="9525" marB="0" anchor="b"/>
                </a:tc>
                <a:tc>
                  <a:txBody>
                    <a:bodyPr/>
                    <a:lstStyle/>
                    <a:p>
                      <a:pPr algn="r" fontAlgn="b"/>
                      <a:r>
                        <a:rPr lang="en-US" sz="1000" b="0" i="0" u="none" strike="noStrike" dirty="0">
                          <a:solidFill>
                            <a:srgbClr val="000000"/>
                          </a:solidFill>
                          <a:effectLst/>
                          <a:latin typeface="Calibri"/>
                        </a:rPr>
                        <a:t>6</a:t>
                      </a:r>
                    </a:p>
                  </a:txBody>
                  <a:tcPr marL="9525" marR="9525" marT="9525" marB="0" anchor="b"/>
                </a:tc>
                <a:tc>
                  <a:txBody>
                    <a:bodyPr/>
                    <a:lstStyle/>
                    <a:p>
                      <a:pPr algn="r" fontAlgn="b"/>
                      <a:r>
                        <a:rPr lang="en-US" sz="1000" b="0" i="0" u="none" strike="noStrike">
                          <a:solidFill>
                            <a:srgbClr val="000000"/>
                          </a:solidFill>
                          <a:effectLst/>
                          <a:latin typeface="Calibri"/>
                        </a:rPr>
                        <a:t>8</a:t>
                      </a:r>
                    </a:p>
                  </a:txBody>
                  <a:tcPr marL="9525" marR="9525" marT="9525" marB="0" anchor="b"/>
                </a:tc>
                <a:tc>
                  <a:txBody>
                    <a:bodyPr/>
                    <a:lstStyle/>
                    <a:p>
                      <a:pPr algn="r" fontAlgn="b"/>
                      <a:r>
                        <a:rPr lang="en-US" sz="1000" b="0" i="0" u="none" strike="noStrike">
                          <a:solidFill>
                            <a:srgbClr val="000000"/>
                          </a:solidFill>
                          <a:effectLst/>
                          <a:latin typeface="Calibri"/>
                        </a:rPr>
                        <a:t>48</a:t>
                      </a:r>
                    </a:p>
                  </a:txBody>
                  <a:tcPr marL="9525" marR="9525" marT="9525" marB="0" anchor="b"/>
                </a:tc>
                <a:tc>
                  <a:txBody>
                    <a:bodyPr/>
                    <a:lstStyle/>
                    <a:p>
                      <a:pPr algn="r" fontAlgn="b"/>
                      <a:r>
                        <a:rPr lang="en-US" sz="900" b="0" i="0" u="none" strike="noStrike" dirty="0">
                          <a:solidFill>
                            <a:srgbClr val="000000"/>
                          </a:solidFill>
                          <a:effectLst/>
                          <a:latin typeface="Calibri"/>
                        </a:rPr>
                        <a:t>$</a:t>
                      </a:r>
                      <a:r>
                        <a:rPr lang="en-US" sz="900" b="0" i="0" u="none" strike="noStrike" dirty="0" smtClean="0">
                          <a:solidFill>
                            <a:srgbClr val="000000"/>
                          </a:solidFill>
                          <a:effectLst/>
                          <a:latin typeface="Calibri"/>
                        </a:rPr>
                        <a:t>1,200,000</a:t>
                      </a:r>
                      <a:endParaRPr lang="en-US" sz="900" b="0" i="0" u="none" strike="noStrike" dirty="0">
                        <a:solidFill>
                          <a:srgbClr val="000000"/>
                        </a:solidFill>
                        <a:effectLst/>
                        <a:latin typeface="Calibri"/>
                      </a:endParaRPr>
                    </a:p>
                  </a:txBody>
                  <a:tcPr marL="9525" marR="9525" marT="9525" marB="0" anchor="b"/>
                </a:tc>
                <a:tc>
                  <a:txBody>
                    <a:bodyPr/>
                    <a:lstStyle/>
                    <a:p>
                      <a:pPr algn="r" fontAlgn="b"/>
                      <a:r>
                        <a:rPr lang="en-US" sz="900" b="0" i="0" u="none" strike="noStrike" dirty="0">
                          <a:solidFill>
                            <a:srgbClr val="000000"/>
                          </a:solidFill>
                          <a:effectLst/>
                          <a:latin typeface="Calibri"/>
                        </a:rPr>
                        <a:t>$</a:t>
                      </a:r>
                      <a:r>
                        <a:rPr lang="en-US" sz="900" b="0" i="0" u="none" strike="noStrike" dirty="0" smtClean="0">
                          <a:solidFill>
                            <a:srgbClr val="000000"/>
                          </a:solidFill>
                          <a:effectLst/>
                          <a:latin typeface="Calibri"/>
                        </a:rPr>
                        <a:t>8,400,000</a:t>
                      </a:r>
                      <a:endParaRPr lang="en-US" sz="900" b="0" i="0" u="none" strike="noStrike" dirty="0">
                        <a:solidFill>
                          <a:srgbClr val="000000"/>
                        </a:solidFill>
                        <a:effectLst/>
                        <a:latin typeface="Calibri"/>
                      </a:endParaRPr>
                    </a:p>
                  </a:txBody>
                  <a:tcPr marL="9525" marR="9525" marT="9525" marB="0" anchor="b"/>
                </a:tc>
                <a:tc>
                  <a:txBody>
                    <a:bodyPr/>
                    <a:lstStyle/>
                    <a:p>
                      <a:pPr algn="r" fontAlgn="b"/>
                      <a:r>
                        <a:rPr lang="en-US" sz="900" b="0" i="0" u="none" strike="noStrike" dirty="0">
                          <a:solidFill>
                            <a:srgbClr val="000000"/>
                          </a:solidFill>
                          <a:effectLst/>
                          <a:latin typeface="Calibri"/>
                        </a:rPr>
                        <a:t>$</a:t>
                      </a:r>
                      <a:r>
                        <a:rPr lang="en-US" sz="900" b="0" i="0" u="none" strike="noStrike" dirty="0" smtClean="0">
                          <a:solidFill>
                            <a:srgbClr val="000000"/>
                          </a:solidFill>
                          <a:effectLst/>
                          <a:latin typeface="Calibri"/>
                        </a:rPr>
                        <a:t>438,000,000</a:t>
                      </a:r>
                      <a:endParaRPr lang="en-US" sz="900" b="0" i="0" u="none" strike="noStrike" dirty="0">
                        <a:solidFill>
                          <a:srgbClr val="000000"/>
                        </a:solidFill>
                        <a:effectLst/>
                        <a:latin typeface="Calibri"/>
                      </a:endParaRPr>
                    </a:p>
                  </a:txBody>
                  <a:tcPr marL="9525" marR="9525" marT="9525" marB="0" anchor="b"/>
                </a:tc>
              </a:tr>
              <a:tr h="301844">
                <a:tc>
                  <a:txBody>
                    <a:bodyPr/>
                    <a:lstStyle/>
                    <a:p>
                      <a:pPr algn="r" fontAlgn="b"/>
                      <a:r>
                        <a:rPr lang="en-US" sz="1000" b="0" i="0" u="none" strike="noStrike" dirty="0">
                          <a:solidFill>
                            <a:srgbClr val="000000"/>
                          </a:solidFill>
                          <a:effectLst/>
                          <a:latin typeface="Calibri"/>
                        </a:rPr>
                        <a:t>$5.00</a:t>
                      </a:r>
                    </a:p>
                  </a:txBody>
                  <a:tcPr marL="9525" marR="9525" marT="9525" marB="0" anchor="b"/>
                </a:tc>
                <a:tc>
                  <a:txBody>
                    <a:bodyPr/>
                    <a:lstStyle/>
                    <a:p>
                      <a:pPr algn="r" fontAlgn="b"/>
                      <a:r>
                        <a:rPr lang="en-US" sz="1000" b="0" i="0" u="none" strike="noStrike" dirty="0">
                          <a:solidFill>
                            <a:srgbClr val="000000"/>
                          </a:solidFill>
                          <a:effectLst/>
                          <a:latin typeface="Calibri"/>
                        </a:rPr>
                        <a:t>100000000</a:t>
                      </a:r>
                    </a:p>
                  </a:txBody>
                  <a:tcPr marL="9525" marR="9525" marT="9525" marB="0" anchor="b"/>
                </a:tc>
                <a:tc>
                  <a:txBody>
                    <a:bodyPr/>
                    <a:lstStyle/>
                    <a:p>
                      <a:pPr algn="r" fontAlgn="b"/>
                      <a:r>
                        <a:rPr lang="en-US" sz="1000" b="0" i="0" u="none" strike="noStrike" dirty="0">
                          <a:solidFill>
                            <a:srgbClr val="000000"/>
                          </a:solidFill>
                          <a:effectLst/>
                          <a:latin typeface="Calibri"/>
                        </a:rPr>
                        <a:t>6</a:t>
                      </a:r>
                    </a:p>
                  </a:txBody>
                  <a:tcPr marL="9525" marR="9525" marT="9525" marB="0" anchor="b"/>
                </a:tc>
                <a:tc>
                  <a:txBody>
                    <a:bodyPr/>
                    <a:lstStyle/>
                    <a:p>
                      <a:pPr algn="r" fontAlgn="b"/>
                      <a:r>
                        <a:rPr lang="en-US" sz="1000" b="0" i="0" u="none" strike="noStrike" dirty="0">
                          <a:solidFill>
                            <a:srgbClr val="000000"/>
                          </a:solidFill>
                          <a:effectLst/>
                          <a:latin typeface="Calibri"/>
                        </a:rPr>
                        <a:t>8</a:t>
                      </a:r>
                    </a:p>
                  </a:txBody>
                  <a:tcPr marL="9525" marR="9525" marT="9525" marB="0" anchor="b"/>
                </a:tc>
                <a:tc>
                  <a:txBody>
                    <a:bodyPr/>
                    <a:lstStyle/>
                    <a:p>
                      <a:pPr algn="r" fontAlgn="b"/>
                      <a:r>
                        <a:rPr lang="en-US" sz="1000" b="0" i="0" u="none" strike="noStrike" dirty="0">
                          <a:solidFill>
                            <a:srgbClr val="000000"/>
                          </a:solidFill>
                          <a:effectLst/>
                          <a:latin typeface="Calibri"/>
                        </a:rPr>
                        <a:t>48</a:t>
                      </a:r>
                    </a:p>
                  </a:txBody>
                  <a:tcPr marL="9525" marR="9525" marT="9525" marB="0" anchor="b"/>
                </a:tc>
                <a:tc>
                  <a:txBody>
                    <a:bodyPr/>
                    <a:lstStyle/>
                    <a:p>
                      <a:pPr algn="r" fontAlgn="b"/>
                      <a:r>
                        <a:rPr lang="en-US" sz="900" b="0" i="0" u="none" strike="noStrike" dirty="0">
                          <a:solidFill>
                            <a:srgbClr val="000000"/>
                          </a:solidFill>
                          <a:effectLst/>
                          <a:latin typeface="Calibri"/>
                        </a:rPr>
                        <a:t>$</a:t>
                      </a:r>
                      <a:r>
                        <a:rPr lang="en-US" sz="900" b="0" i="0" u="none" strike="noStrike" dirty="0" smtClean="0">
                          <a:solidFill>
                            <a:srgbClr val="000000"/>
                          </a:solidFill>
                          <a:effectLst/>
                          <a:latin typeface="Calibri"/>
                        </a:rPr>
                        <a:t>24,000,000</a:t>
                      </a:r>
                      <a:endParaRPr lang="en-US" sz="900" b="0" i="0" u="none" strike="noStrike" dirty="0">
                        <a:solidFill>
                          <a:srgbClr val="000000"/>
                        </a:solidFill>
                        <a:effectLst/>
                        <a:latin typeface="Calibri"/>
                      </a:endParaRPr>
                    </a:p>
                  </a:txBody>
                  <a:tcPr marL="9525" marR="9525" marT="9525" marB="0" anchor="b"/>
                </a:tc>
                <a:tc>
                  <a:txBody>
                    <a:bodyPr/>
                    <a:lstStyle/>
                    <a:p>
                      <a:pPr algn="r" fontAlgn="b"/>
                      <a:r>
                        <a:rPr lang="en-US" sz="900" b="0" i="0" u="none" strike="noStrike" dirty="0">
                          <a:solidFill>
                            <a:srgbClr val="000000"/>
                          </a:solidFill>
                          <a:effectLst/>
                          <a:latin typeface="Calibri"/>
                        </a:rPr>
                        <a:t>$</a:t>
                      </a:r>
                      <a:r>
                        <a:rPr lang="en-US" sz="900" b="0" i="0" u="none" strike="noStrike" dirty="0" smtClean="0">
                          <a:solidFill>
                            <a:srgbClr val="000000"/>
                          </a:solidFill>
                          <a:effectLst/>
                          <a:latin typeface="Calibri"/>
                        </a:rPr>
                        <a:t>168,000,000</a:t>
                      </a:r>
                      <a:endParaRPr lang="en-US" sz="900" b="0" i="0" u="none" strike="noStrike" dirty="0">
                        <a:solidFill>
                          <a:srgbClr val="000000"/>
                        </a:solidFill>
                        <a:effectLst/>
                        <a:latin typeface="Calibri"/>
                      </a:endParaRPr>
                    </a:p>
                  </a:txBody>
                  <a:tcPr marL="9525" marR="9525" marT="9525" marB="0" anchor="b"/>
                </a:tc>
                <a:tc>
                  <a:txBody>
                    <a:bodyPr/>
                    <a:lstStyle/>
                    <a:p>
                      <a:pPr algn="r" fontAlgn="b"/>
                      <a:r>
                        <a:rPr lang="en-US" sz="900" b="0" i="0" u="none" strike="noStrike" dirty="0">
                          <a:solidFill>
                            <a:srgbClr val="000000"/>
                          </a:solidFill>
                          <a:effectLst/>
                          <a:latin typeface="Calibri"/>
                        </a:rPr>
                        <a:t>$</a:t>
                      </a:r>
                      <a:r>
                        <a:rPr lang="en-US" sz="900" b="0" i="0" u="none" strike="noStrike" dirty="0" smtClean="0">
                          <a:solidFill>
                            <a:srgbClr val="000000"/>
                          </a:solidFill>
                          <a:effectLst/>
                          <a:latin typeface="Calibri"/>
                        </a:rPr>
                        <a:t>8,760,000,000</a:t>
                      </a:r>
                      <a:endParaRPr lang="en-US" sz="900" b="0" i="0" u="none" strike="noStrike" dirty="0">
                        <a:solidFill>
                          <a:srgbClr val="000000"/>
                        </a:solidFill>
                        <a:effectLst/>
                        <a:latin typeface="Calibri"/>
                      </a:endParaRPr>
                    </a:p>
                  </a:txBody>
                  <a:tcPr marL="9525" marR="9525" marT="9525" marB="0" anchor="b"/>
                </a:tc>
              </a:tr>
            </a:tbl>
          </a:graphicData>
        </a:graphic>
      </p:graphicFrame>
      <p:pic>
        <p:nvPicPr>
          <p:cNvPr id="15"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19200" y="990600"/>
            <a:ext cx="2155374"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Box 15"/>
          <p:cNvSpPr txBox="1"/>
          <p:nvPr/>
        </p:nvSpPr>
        <p:spPr>
          <a:xfrm>
            <a:off x="1066800" y="1755577"/>
            <a:ext cx="3374642" cy="215444"/>
          </a:xfrm>
          <a:prstGeom prst="rect">
            <a:avLst/>
          </a:prstGeom>
          <a:noFill/>
        </p:spPr>
        <p:txBody>
          <a:bodyPr wrap="none" rtlCol="0">
            <a:spAutoFit/>
          </a:bodyPr>
          <a:lstStyle/>
          <a:p>
            <a:r>
              <a:rPr lang="en-US" sz="800" dirty="0" smtClean="0"/>
              <a:t>*assumptions based on below standard CPM and for example purposes only</a:t>
            </a:r>
            <a:endParaRPr lang="en-US" sz="800" dirty="0"/>
          </a:p>
        </p:txBody>
      </p:sp>
      <p:sp>
        <p:nvSpPr>
          <p:cNvPr id="17" name="TextBox 16"/>
          <p:cNvSpPr txBox="1"/>
          <p:nvPr/>
        </p:nvSpPr>
        <p:spPr>
          <a:xfrm>
            <a:off x="1143000" y="1371600"/>
            <a:ext cx="3773469" cy="307777"/>
          </a:xfrm>
          <a:prstGeom prst="rect">
            <a:avLst/>
          </a:prstGeom>
          <a:noFill/>
        </p:spPr>
        <p:txBody>
          <a:bodyPr wrap="none" rtlCol="0">
            <a:spAutoFit/>
          </a:bodyPr>
          <a:lstStyle/>
          <a:p>
            <a:r>
              <a:rPr lang="en-US" sz="1400" dirty="0">
                <a:latin typeface="Goudy Old Style" pitchFamily="18" charset="0"/>
              </a:rPr>
              <a:t>CPM </a:t>
            </a:r>
            <a:r>
              <a:rPr lang="en-US" sz="1400" dirty="0" smtClean="0">
                <a:latin typeface="Goudy Old Style" pitchFamily="18" charset="0"/>
              </a:rPr>
              <a:t>–Cost Per Mille or cost </a:t>
            </a:r>
            <a:r>
              <a:rPr lang="en-US" sz="1400" dirty="0">
                <a:latin typeface="Goudy Old Style" pitchFamily="18" charset="0"/>
              </a:rPr>
              <a:t>per 1000 </a:t>
            </a:r>
            <a:r>
              <a:rPr lang="en-US" sz="1400" dirty="0" smtClean="0">
                <a:latin typeface="Goudy Old Style" pitchFamily="18" charset="0"/>
              </a:rPr>
              <a:t>impressions</a:t>
            </a:r>
            <a:endParaRPr lang="en-US" sz="1400" dirty="0">
              <a:latin typeface="Goudy Old Style" pitchFamily="18" charset="0"/>
            </a:endParaRPr>
          </a:p>
        </p:txBody>
      </p:sp>
      <p:pic>
        <p:nvPicPr>
          <p:cNvPr id="18" name="Picture 17" descr="take control"/>
          <p:cNvPicPr/>
          <p:nvPr/>
        </p:nvPicPr>
        <p:blipFill rotWithShape="1">
          <a:blip r:embed="rId5" cstate="print">
            <a:extLst>
              <a:ext uri="{28A0092B-C50C-407E-A947-70E740481C1C}">
                <a14:useLocalDpi xmlns:a14="http://schemas.microsoft.com/office/drawing/2010/main" val="0"/>
              </a:ext>
            </a:extLst>
          </a:blip>
          <a:srcRect l="2460"/>
          <a:stretch/>
        </p:blipFill>
        <p:spPr bwMode="auto">
          <a:xfrm>
            <a:off x="2152567" y="7407592"/>
            <a:ext cx="3228974" cy="898208"/>
          </a:xfrm>
          <a:prstGeom prst="rect">
            <a:avLst/>
          </a:prstGeom>
          <a:noFill/>
          <a:ln>
            <a:noFill/>
          </a:ln>
          <a:extLst>
            <a:ext uri="{53640926-AAD7-44D8-BBD7-CCE9431645EC}">
              <a14:shadowObscured xmlns:a14="http://schemas.microsoft.com/office/drawing/2010/main"/>
            </a:ext>
          </a:extLst>
        </p:spPr>
      </p:pic>
      <p:pic>
        <p:nvPicPr>
          <p:cNvPr id="10" name="Picture 3" descr="C:\Users\Soteria Marketing\AppData\Local\Microsoft\Windows\Temporary Internet Files\Content.Outlook\8AJ3OFKH\OneEyeVisionLogo.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5341" b="4462"/>
          <a:stretch/>
        </p:blipFill>
        <p:spPr bwMode="auto">
          <a:xfrm>
            <a:off x="0" y="8305800"/>
            <a:ext cx="914400" cy="694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01552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1371600" y="7297579"/>
            <a:ext cx="4876800" cy="246221"/>
          </a:xfrm>
          <a:prstGeom prst="rect">
            <a:avLst/>
          </a:prstGeom>
        </p:spPr>
        <p:txBody>
          <a:bodyPr wrap="square">
            <a:spAutoFit/>
          </a:bodyPr>
          <a:lstStyle/>
          <a:p>
            <a:r>
              <a:rPr lang="en-US" sz="1000" b="1" dirty="0">
                <a:solidFill>
                  <a:srgbClr val="C00000"/>
                </a:solidFill>
              </a:rPr>
              <a:t>Leasing a channel is an introductory offer &amp; will not be available in the future!</a:t>
            </a:r>
            <a:endParaRPr lang="en-US" sz="1000" dirty="0">
              <a:solidFill>
                <a:srgbClr val="C00000"/>
              </a:solidFill>
            </a:endParaRPr>
          </a:p>
        </p:txBody>
      </p:sp>
      <p:pic>
        <p:nvPicPr>
          <p:cNvPr id="16" name="Picture 3" descr="Own Your Networ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609600"/>
            <a:ext cx="3663508"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7" name="Group 16"/>
          <p:cNvGrpSpPr/>
          <p:nvPr/>
        </p:nvGrpSpPr>
        <p:grpSpPr>
          <a:xfrm>
            <a:off x="0" y="0"/>
            <a:ext cx="918714" cy="9144000"/>
            <a:chOff x="-4314" y="0"/>
            <a:chExt cx="918714" cy="9144000"/>
          </a:xfrm>
        </p:grpSpPr>
        <p:sp>
          <p:nvSpPr>
            <p:cNvPr id="18" name="Rectangle 17"/>
            <p:cNvSpPr>
              <a:spLocks noChangeAspect="1"/>
            </p:cNvSpPr>
            <p:nvPr/>
          </p:nvSpPr>
          <p:spPr>
            <a:xfrm>
              <a:off x="-4314" y="0"/>
              <a:ext cx="918714" cy="9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pic>
          <p:nvPicPr>
            <p:cNvPr id="19" name="Picture 18"/>
            <p:cNvPicPr>
              <a:picLocks noChangeAspect="1"/>
            </p:cNvPicPr>
            <p:nvPr/>
          </p:nvPicPr>
          <p:blipFill>
            <a:blip r:embed="rId3">
              <a:extLst>
                <a:ext uri="{BEBA8EAE-BF5A-486C-A8C5-ECC9F3942E4B}">
                  <a14:imgProps xmlns:a14="http://schemas.microsoft.com/office/drawing/2010/main">
                    <a14:imgLayer r:embed="rId4">
                      <a14:imgEffect>
                        <a14:saturation sat="40000"/>
                      </a14:imgEffect>
                    </a14:imgLayer>
                  </a14:imgProps>
                </a:ext>
                <a:ext uri="{28A0092B-C50C-407E-A947-70E740481C1C}">
                  <a14:useLocalDpi xmlns:a14="http://schemas.microsoft.com/office/drawing/2010/main" val="0"/>
                </a:ext>
              </a:extLst>
            </a:blip>
            <a:stretch>
              <a:fillRect/>
            </a:stretch>
          </p:blipFill>
          <p:spPr>
            <a:xfrm rot="5400000">
              <a:off x="-2964120" y="4276773"/>
              <a:ext cx="6858000" cy="590453"/>
            </a:xfrm>
            <a:prstGeom prst="rect">
              <a:avLst/>
            </a:prstGeom>
          </p:spPr>
        </p:pic>
      </p:grpSp>
      <p:sp>
        <p:nvSpPr>
          <p:cNvPr id="20" name="TextBox 19"/>
          <p:cNvSpPr txBox="1"/>
          <p:nvPr/>
        </p:nvSpPr>
        <p:spPr>
          <a:xfrm>
            <a:off x="1381125" y="1828800"/>
            <a:ext cx="4943475" cy="854080"/>
          </a:xfrm>
          <a:prstGeom prst="rect">
            <a:avLst/>
          </a:prstGeom>
          <a:noFill/>
        </p:spPr>
        <p:txBody>
          <a:bodyPr wrap="square" rtlCol="0">
            <a:spAutoFit/>
          </a:bodyPr>
          <a:lstStyle/>
          <a:p>
            <a:pPr algn="just"/>
            <a:r>
              <a:rPr lang="en-US" sz="1050" dirty="0"/>
              <a:t>OpenVision invites you to the Worlds First Real Television Platform in Cyberspace! We </a:t>
            </a:r>
            <a:r>
              <a:rPr lang="en-US" sz="1050" dirty="0" smtClean="0"/>
              <a:t>offer </a:t>
            </a:r>
            <a:r>
              <a:rPr lang="en-US" sz="1050" dirty="0"/>
              <a:t>Integrated Content Solutions for Networks, Content Providers </a:t>
            </a:r>
            <a:r>
              <a:rPr lang="en-US" sz="1050" dirty="0" smtClean="0"/>
              <a:t>and Merchants </a:t>
            </a:r>
            <a:r>
              <a:rPr lang="en-US" sz="1050" dirty="0"/>
              <a:t>seeking a highly monetizing platform.</a:t>
            </a:r>
          </a:p>
          <a:p>
            <a:endParaRPr lang="en-US" dirty="0"/>
          </a:p>
        </p:txBody>
      </p:sp>
      <p:pic>
        <p:nvPicPr>
          <p:cNvPr id="21" name="Picture 5" descr="Full Network"/>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3936" t="32235" r="11498"/>
          <a:stretch/>
        </p:blipFill>
        <p:spPr bwMode="auto">
          <a:xfrm>
            <a:off x="1400175" y="3012440"/>
            <a:ext cx="1975715" cy="346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p:nvSpPr>
        <p:spPr>
          <a:xfrm>
            <a:off x="1400175" y="3393440"/>
            <a:ext cx="4924425" cy="415498"/>
          </a:xfrm>
          <a:prstGeom prst="rect">
            <a:avLst/>
          </a:prstGeom>
        </p:spPr>
        <p:txBody>
          <a:bodyPr wrap="square">
            <a:spAutoFit/>
          </a:bodyPr>
          <a:lstStyle/>
          <a:p>
            <a:pPr algn="just"/>
            <a:r>
              <a:rPr lang="en-US" sz="1050" dirty="0" smtClean="0"/>
              <a:t>Your </a:t>
            </a:r>
            <a:r>
              <a:rPr lang="en-US" sz="1050" dirty="0"/>
              <a:t>purchase includes your own Dedicated Server and </a:t>
            </a:r>
            <a:r>
              <a:rPr lang="en-US" sz="1050" dirty="0" smtClean="0"/>
              <a:t>Engineer </a:t>
            </a:r>
            <a:r>
              <a:rPr lang="en-US" sz="1050" dirty="0"/>
              <a:t>24 hours a day, 7 days a </a:t>
            </a:r>
            <a:r>
              <a:rPr lang="en-US" sz="1050" dirty="0" smtClean="0"/>
              <a:t>week.</a:t>
            </a:r>
            <a:endParaRPr lang="en-US" sz="1050" dirty="0"/>
          </a:p>
        </p:txBody>
      </p:sp>
      <p:pic>
        <p:nvPicPr>
          <p:cNvPr id="23"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69840" y="2787088"/>
            <a:ext cx="1606735" cy="108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4" name="Table 23"/>
          <p:cNvGraphicFramePr>
            <a:graphicFrameLocks noGrp="1"/>
          </p:cNvGraphicFramePr>
          <p:nvPr>
            <p:extLst>
              <p:ext uri="{D42A27DB-BD31-4B8C-83A1-F6EECF244321}">
                <p14:modId xmlns:p14="http://schemas.microsoft.com/office/powerpoint/2010/main" val="3958593615"/>
              </p:ext>
            </p:extLst>
          </p:nvPr>
        </p:nvGraphicFramePr>
        <p:xfrm>
          <a:off x="1400177" y="3830320"/>
          <a:ext cx="4924424" cy="741680"/>
        </p:xfrm>
        <a:graphic>
          <a:graphicData uri="http://schemas.openxmlformats.org/drawingml/2006/table">
            <a:tbl>
              <a:tblPr firstRow="1" bandRow="1">
                <a:tableStyleId>{5C22544A-7EE6-4342-B048-85BDC9FD1C3A}</a:tableStyleId>
              </a:tblPr>
              <a:tblGrid>
                <a:gridCol w="733423"/>
                <a:gridCol w="693945"/>
                <a:gridCol w="642316"/>
                <a:gridCol w="2854740"/>
              </a:tblGrid>
              <a:tr h="370840">
                <a:tc>
                  <a:txBody>
                    <a:bodyPr/>
                    <a:lstStyle/>
                    <a:p>
                      <a:pPr algn="ctr"/>
                      <a:r>
                        <a:rPr lang="en-US" sz="900" dirty="0" smtClean="0"/>
                        <a:t>Agreement</a:t>
                      </a:r>
                      <a:endParaRPr lang="en-US" sz="900" dirty="0"/>
                    </a:p>
                  </a:txBody>
                  <a:tcPr/>
                </a:tc>
                <a:tc>
                  <a:txBody>
                    <a:bodyPr/>
                    <a:lstStyle/>
                    <a:p>
                      <a:pPr algn="ctr"/>
                      <a:r>
                        <a:rPr lang="en-US" sz="900" dirty="0" smtClean="0"/>
                        <a:t>Block</a:t>
                      </a:r>
                      <a:endParaRPr lang="en-US" sz="900" dirty="0"/>
                    </a:p>
                  </a:txBody>
                  <a:tcPr/>
                </a:tc>
                <a:tc>
                  <a:txBody>
                    <a:bodyPr/>
                    <a:lstStyle/>
                    <a:p>
                      <a:pPr algn="ctr"/>
                      <a:r>
                        <a:rPr lang="en-US" sz="900" dirty="0" smtClean="0"/>
                        <a:t>Cost</a:t>
                      </a:r>
                      <a:endParaRPr lang="en-US" sz="900" dirty="0"/>
                    </a:p>
                  </a:txBody>
                  <a:tcPr/>
                </a:tc>
                <a:tc>
                  <a:txBody>
                    <a:bodyPr/>
                    <a:lstStyle/>
                    <a:p>
                      <a:pPr algn="ctr"/>
                      <a:r>
                        <a:rPr lang="en-US" sz="900" dirty="0" smtClean="0"/>
                        <a:t>Revenue Share</a:t>
                      </a:r>
                      <a:endParaRPr lang="en-US" sz="900" dirty="0"/>
                    </a:p>
                  </a:txBody>
                  <a:tcPr/>
                </a:tc>
              </a:tr>
              <a:tr h="370840">
                <a:tc>
                  <a:txBody>
                    <a:bodyPr/>
                    <a:lstStyle/>
                    <a:p>
                      <a:pPr algn="ctr"/>
                      <a:r>
                        <a:rPr lang="en-US" sz="900" dirty="0" smtClean="0"/>
                        <a:t>3 Years</a:t>
                      </a:r>
                      <a:endParaRPr lang="en-US" sz="900" dirty="0"/>
                    </a:p>
                  </a:txBody>
                  <a:tcPr/>
                </a:tc>
                <a:tc>
                  <a:txBody>
                    <a:bodyPr/>
                    <a:lstStyle/>
                    <a:p>
                      <a:pPr algn="ctr"/>
                      <a:r>
                        <a:rPr lang="en-US" sz="900" dirty="0" smtClean="0"/>
                        <a:t>4 channels</a:t>
                      </a:r>
                      <a:endParaRPr lang="en-US" sz="900" dirty="0"/>
                    </a:p>
                  </a:txBody>
                  <a:tcPr/>
                </a:tc>
                <a:tc>
                  <a:txBody>
                    <a:bodyPr/>
                    <a:lstStyle/>
                    <a:p>
                      <a:pPr algn="ctr"/>
                      <a:r>
                        <a:rPr lang="en-US" sz="900" dirty="0" smtClean="0"/>
                        <a:t>$500,000</a:t>
                      </a:r>
                      <a:endParaRPr lang="en-US" sz="900" dirty="0"/>
                    </a:p>
                  </a:txBody>
                  <a:tcPr/>
                </a:tc>
                <a:tc>
                  <a:txBody>
                    <a:bodyPr/>
                    <a:lstStyle/>
                    <a:p>
                      <a:r>
                        <a:rPr lang="en-US" sz="900" dirty="0" smtClean="0"/>
                        <a:t>50/50 – Analytic  Revenue   85/15-Merchant Account Revenue Stream</a:t>
                      </a:r>
                      <a:endParaRPr lang="en-US" sz="900" dirty="0"/>
                    </a:p>
                  </a:txBody>
                  <a:tcPr/>
                </a:tc>
              </a:tr>
            </a:tbl>
          </a:graphicData>
        </a:graphic>
      </p:graphicFrame>
      <p:pic>
        <p:nvPicPr>
          <p:cNvPr id="25" name="Picture 7" descr="Mini Network"/>
          <p:cNvPicPr>
            <a:picLocks noChangeAspect="1" noChangeArrowheads="1"/>
          </p:cNvPicPr>
          <p:nvPr/>
        </p:nvPicPr>
        <p:blipFill>
          <a:blip r:embed="rId7" cstate="print">
            <a:extLst>
              <a:ext uri="{28A0092B-C50C-407E-A947-70E740481C1C}">
                <a14:useLocalDpi xmlns:a14="http://schemas.microsoft.com/office/drawing/2010/main" val="0"/>
              </a:ext>
            </a:extLst>
          </a:blip>
          <a:srcRect l="14323" r="12328"/>
          <a:stretch>
            <a:fillRect/>
          </a:stretch>
        </p:blipFill>
        <p:spPr bwMode="auto">
          <a:xfrm>
            <a:off x="1381124" y="5061506"/>
            <a:ext cx="1857374" cy="282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tangle 25"/>
          <p:cNvSpPr/>
          <p:nvPr/>
        </p:nvSpPr>
        <p:spPr>
          <a:xfrm>
            <a:off x="1381124" y="5364564"/>
            <a:ext cx="4943475" cy="415498"/>
          </a:xfrm>
          <a:prstGeom prst="rect">
            <a:avLst/>
          </a:prstGeom>
        </p:spPr>
        <p:txBody>
          <a:bodyPr wrap="square">
            <a:spAutoFit/>
          </a:bodyPr>
          <a:lstStyle/>
          <a:p>
            <a:pPr algn="just"/>
            <a:r>
              <a:rPr lang="en-US" sz="1050" dirty="0" smtClean="0"/>
              <a:t>Your </a:t>
            </a:r>
            <a:r>
              <a:rPr lang="en-US" sz="1050" dirty="0"/>
              <a:t>purchase includes your own Dedicated Server and </a:t>
            </a:r>
            <a:r>
              <a:rPr lang="en-US" sz="1050" dirty="0" smtClean="0"/>
              <a:t>Engineer </a:t>
            </a:r>
            <a:r>
              <a:rPr lang="en-US" sz="1050" dirty="0"/>
              <a:t>24 hours a day, 7 days a </a:t>
            </a:r>
            <a:r>
              <a:rPr lang="en-US" sz="1050" dirty="0" smtClean="0"/>
              <a:t>week.</a:t>
            </a:r>
            <a:endParaRPr lang="en-US" sz="1050" dirty="0"/>
          </a:p>
        </p:txBody>
      </p:sp>
      <p:graphicFrame>
        <p:nvGraphicFramePr>
          <p:cNvPr id="27" name="Table 26"/>
          <p:cNvGraphicFramePr>
            <a:graphicFrameLocks noGrp="1"/>
          </p:cNvGraphicFramePr>
          <p:nvPr>
            <p:extLst>
              <p:ext uri="{D42A27DB-BD31-4B8C-83A1-F6EECF244321}">
                <p14:modId xmlns:p14="http://schemas.microsoft.com/office/powerpoint/2010/main" val="1315280670"/>
              </p:ext>
            </p:extLst>
          </p:nvPr>
        </p:nvGraphicFramePr>
        <p:xfrm>
          <a:off x="1381124" y="5770880"/>
          <a:ext cx="4943475" cy="741680"/>
        </p:xfrm>
        <a:graphic>
          <a:graphicData uri="http://schemas.openxmlformats.org/drawingml/2006/table">
            <a:tbl>
              <a:tblPr firstRow="1" bandRow="1">
                <a:tableStyleId>{5C22544A-7EE6-4342-B048-85BDC9FD1C3A}</a:tableStyleId>
              </a:tblPr>
              <a:tblGrid>
                <a:gridCol w="758589"/>
                <a:gridCol w="758589"/>
                <a:gridCol w="682730"/>
                <a:gridCol w="2743567"/>
              </a:tblGrid>
              <a:tr h="370840">
                <a:tc>
                  <a:txBody>
                    <a:bodyPr/>
                    <a:lstStyle/>
                    <a:p>
                      <a:pPr algn="ctr"/>
                      <a:r>
                        <a:rPr lang="en-US" sz="900" dirty="0" smtClean="0"/>
                        <a:t>Agreement</a:t>
                      </a:r>
                      <a:endParaRPr lang="en-US" sz="900" dirty="0"/>
                    </a:p>
                  </a:txBody>
                  <a:tcPr/>
                </a:tc>
                <a:tc>
                  <a:txBody>
                    <a:bodyPr/>
                    <a:lstStyle/>
                    <a:p>
                      <a:pPr algn="ctr"/>
                      <a:r>
                        <a:rPr lang="en-US" sz="900" dirty="0" smtClean="0"/>
                        <a:t>Block</a:t>
                      </a:r>
                      <a:endParaRPr lang="en-US" sz="900" dirty="0"/>
                    </a:p>
                  </a:txBody>
                  <a:tcPr/>
                </a:tc>
                <a:tc>
                  <a:txBody>
                    <a:bodyPr/>
                    <a:lstStyle/>
                    <a:p>
                      <a:pPr algn="ctr"/>
                      <a:r>
                        <a:rPr lang="en-US" sz="900" dirty="0" smtClean="0"/>
                        <a:t>Cost</a:t>
                      </a:r>
                      <a:endParaRPr lang="en-US" sz="900" dirty="0"/>
                    </a:p>
                  </a:txBody>
                  <a:tcPr/>
                </a:tc>
                <a:tc>
                  <a:txBody>
                    <a:bodyPr/>
                    <a:lstStyle/>
                    <a:p>
                      <a:pPr algn="ctr"/>
                      <a:r>
                        <a:rPr lang="en-US" sz="900" dirty="0" smtClean="0"/>
                        <a:t>Revenue Share</a:t>
                      </a:r>
                      <a:endParaRPr lang="en-US" sz="900" dirty="0"/>
                    </a:p>
                  </a:txBody>
                  <a:tcPr/>
                </a:tc>
              </a:tr>
              <a:tr h="370840">
                <a:tc>
                  <a:txBody>
                    <a:bodyPr/>
                    <a:lstStyle/>
                    <a:p>
                      <a:pPr algn="ctr"/>
                      <a:r>
                        <a:rPr lang="en-US" sz="900" dirty="0" smtClean="0"/>
                        <a:t>3 Years</a:t>
                      </a:r>
                      <a:endParaRPr lang="en-US" sz="900" dirty="0"/>
                    </a:p>
                  </a:txBody>
                  <a:tcPr/>
                </a:tc>
                <a:tc>
                  <a:txBody>
                    <a:bodyPr/>
                    <a:lstStyle/>
                    <a:p>
                      <a:pPr algn="ctr"/>
                      <a:r>
                        <a:rPr lang="en-US" sz="900" dirty="0" smtClean="0"/>
                        <a:t>2 channels</a:t>
                      </a:r>
                      <a:endParaRPr lang="en-US" sz="900" dirty="0"/>
                    </a:p>
                  </a:txBody>
                  <a:tcPr/>
                </a:tc>
                <a:tc>
                  <a:txBody>
                    <a:bodyPr/>
                    <a:lstStyle/>
                    <a:p>
                      <a:pPr algn="ctr"/>
                      <a:r>
                        <a:rPr lang="en-US" sz="900" dirty="0" smtClean="0"/>
                        <a:t>$300,000</a:t>
                      </a:r>
                      <a:endParaRPr lang="en-US" sz="900" dirty="0"/>
                    </a:p>
                  </a:txBody>
                  <a:tcPr/>
                </a:tc>
                <a:tc>
                  <a:txBody>
                    <a:bodyPr/>
                    <a:lstStyle/>
                    <a:p>
                      <a:r>
                        <a:rPr lang="en-US" sz="900" dirty="0" smtClean="0"/>
                        <a:t>50/50 – Analytic  Revenue   85/15-Merchant Account Revenue Stream</a:t>
                      </a:r>
                      <a:endParaRPr lang="en-US" sz="900" dirty="0"/>
                    </a:p>
                  </a:txBody>
                  <a:tcPr/>
                </a:tc>
              </a:tr>
            </a:tbl>
          </a:graphicData>
        </a:graphic>
      </p:graphicFrame>
      <p:pic>
        <p:nvPicPr>
          <p:cNvPr id="28" name="Picture 8" descr="Lease channel"/>
          <p:cNvPicPr>
            <a:picLocks noChangeAspect="1" noChangeArrowheads="1"/>
          </p:cNvPicPr>
          <p:nvPr/>
        </p:nvPicPr>
        <p:blipFill>
          <a:blip r:embed="rId8" cstate="print">
            <a:extLst>
              <a:ext uri="{28A0092B-C50C-407E-A947-70E740481C1C}">
                <a14:useLocalDpi xmlns:a14="http://schemas.microsoft.com/office/drawing/2010/main" val="0"/>
              </a:ext>
            </a:extLst>
          </a:blip>
          <a:srcRect l="15488" r="12854"/>
          <a:stretch>
            <a:fillRect/>
          </a:stretch>
        </p:blipFill>
        <p:spPr bwMode="auto">
          <a:xfrm>
            <a:off x="1452561" y="6934200"/>
            <a:ext cx="1824039" cy="322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9" name="Table 28"/>
          <p:cNvGraphicFramePr>
            <a:graphicFrameLocks noGrp="1"/>
          </p:cNvGraphicFramePr>
          <p:nvPr>
            <p:extLst>
              <p:ext uri="{D42A27DB-BD31-4B8C-83A1-F6EECF244321}">
                <p14:modId xmlns:p14="http://schemas.microsoft.com/office/powerpoint/2010/main" val="2227452764"/>
              </p:ext>
            </p:extLst>
          </p:nvPr>
        </p:nvGraphicFramePr>
        <p:xfrm>
          <a:off x="1415053" y="7564120"/>
          <a:ext cx="4909546" cy="741680"/>
        </p:xfrm>
        <a:graphic>
          <a:graphicData uri="http://schemas.openxmlformats.org/drawingml/2006/table">
            <a:tbl>
              <a:tblPr firstRow="1" bandRow="1">
                <a:tableStyleId>{5C22544A-7EE6-4342-B048-85BDC9FD1C3A}</a:tableStyleId>
              </a:tblPr>
              <a:tblGrid>
                <a:gridCol w="718547"/>
                <a:gridCol w="704509"/>
                <a:gridCol w="963529"/>
                <a:gridCol w="2522961"/>
              </a:tblGrid>
              <a:tr h="370840">
                <a:tc>
                  <a:txBody>
                    <a:bodyPr/>
                    <a:lstStyle/>
                    <a:p>
                      <a:pPr algn="ctr"/>
                      <a:r>
                        <a:rPr lang="en-US" sz="900" dirty="0" smtClean="0"/>
                        <a:t>Agreement</a:t>
                      </a:r>
                      <a:endParaRPr lang="en-US" sz="900" dirty="0"/>
                    </a:p>
                  </a:txBody>
                  <a:tcPr/>
                </a:tc>
                <a:tc>
                  <a:txBody>
                    <a:bodyPr/>
                    <a:lstStyle/>
                    <a:p>
                      <a:pPr algn="ctr"/>
                      <a:r>
                        <a:rPr lang="en-US" sz="900" dirty="0" smtClean="0"/>
                        <a:t>Block</a:t>
                      </a:r>
                      <a:endParaRPr lang="en-US" sz="900" dirty="0"/>
                    </a:p>
                  </a:txBody>
                  <a:tcPr/>
                </a:tc>
                <a:tc>
                  <a:txBody>
                    <a:bodyPr/>
                    <a:lstStyle/>
                    <a:p>
                      <a:pPr algn="ctr"/>
                      <a:r>
                        <a:rPr lang="en-US" sz="900" dirty="0" smtClean="0"/>
                        <a:t>Cost</a:t>
                      </a:r>
                      <a:endParaRPr lang="en-US" sz="900" dirty="0"/>
                    </a:p>
                  </a:txBody>
                  <a:tcPr/>
                </a:tc>
                <a:tc>
                  <a:txBody>
                    <a:bodyPr/>
                    <a:lstStyle/>
                    <a:p>
                      <a:pPr algn="ctr"/>
                      <a:r>
                        <a:rPr lang="en-US" sz="900" dirty="0" smtClean="0"/>
                        <a:t>Revenue Share</a:t>
                      </a:r>
                      <a:endParaRPr lang="en-US" sz="900" dirty="0"/>
                    </a:p>
                  </a:txBody>
                  <a:tcPr/>
                </a:tc>
              </a:tr>
              <a:tr h="370840">
                <a:tc>
                  <a:txBody>
                    <a:bodyPr/>
                    <a:lstStyle/>
                    <a:p>
                      <a:pPr algn="ctr"/>
                      <a:r>
                        <a:rPr lang="en-US" sz="900" dirty="0" smtClean="0"/>
                        <a:t>1 Year</a:t>
                      </a:r>
                      <a:endParaRPr lang="en-US" sz="900" dirty="0"/>
                    </a:p>
                  </a:txBody>
                  <a:tcPr/>
                </a:tc>
                <a:tc>
                  <a:txBody>
                    <a:bodyPr/>
                    <a:lstStyle/>
                    <a:p>
                      <a:pPr algn="ctr"/>
                      <a:r>
                        <a:rPr lang="en-US" sz="900" dirty="0" smtClean="0"/>
                        <a:t>1 channel</a:t>
                      </a:r>
                      <a:endParaRPr lang="en-US" sz="900" dirty="0"/>
                    </a:p>
                  </a:txBody>
                  <a:tcPr/>
                </a:tc>
                <a:tc>
                  <a:txBody>
                    <a:bodyPr/>
                    <a:lstStyle/>
                    <a:p>
                      <a:pPr algn="ctr"/>
                      <a:r>
                        <a:rPr lang="en-US" sz="900" dirty="0" smtClean="0"/>
                        <a:t>$50k admin.</a:t>
                      </a:r>
                      <a:r>
                        <a:rPr lang="en-US" sz="900" baseline="0" dirty="0" smtClean="0"/>
                        <a:t> fee</a:t>
                      </a:r>
                      <a:endParaRPr lang="en-US" sz="900" dirty="0" smtClean="0"/>
                    </a:p>
                    <a:p>
                      <a:pPr algn="ctr"/>
                      <a:r>
                        <a:rPr lang="en-US" sz="900" dirty="0" smtClean="0"/>
                        <a:t>$5,000</a:t>
                      </a:r>
                      <a:r>
                        <a:rPr lang="en-US" sz="900" baseline="0" dirty="0" smtClean="0"/>
                        <a:t>  month</a:t>
                      </a:r>
                      <a:endParaRPr lang="en-US" sz="900" dirty="0"/>
                    </a:p>
                  </a:txBody>
                  <a:tcPr/>
                </a:tc>
                <a:tc>
                  <a:txBody>
                    <a:bodyPr/>
                    <a:lstStyle/>
                    <a:p>
                      <a:r>
                        <a:rPr lang="en-US" sz="900" dirty="0" smtClean="0"/>
                        <a:t>40/60 – Analytic  Revenue   70/30-Merchant Account</a:t>
                      </a:r>
                      <a:r>
                        <a:rPr lang="en-US" sz="900" baseline="0" dirty="0" smtClean="0"/>
                        <a:t> </a:t>
                      </a:r>
                      <a:r>
                        <a:rPr lang="en-US" sz="900" dirty="0" smtClean="0"/>
                        <a:t>Revenue Stream</a:t>
                      </a:r>
                      <a:endParaRPr lang="en-US" sz="900" dirty="0"/>
                    </a:p>
                  </a:txBody>
                  <a:tcPr/>
                </a:tc>
              </a:tr>
            </a:tbl>
          </a:graphicData>
        </a:graphic>
      </p:graphicFrame>
      <p:pic>
        <p:nvPicPr>
          <p:cNvPr id="30" name="Picture 3" descr="C:\Users\Soteria Marketing\AppData\Local\Microsoft\Windows\Temporary Internet Files\Content.Outlook\8AJ3OFKH\OneEyeVisionLogo.jp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t="5341" b="4462"/>
          <a:stretch/>
        </p:blipFill>
        <p:spPr bwMode="auto">
          <a:xfrm>
            <a:off x="0" y="8305800"/>
            <a:ext cx="914400" cy="694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069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p:nvPr/>
        </p:nvPicPr>
        <p:blipFill rotWithShape="1">
          <a:blip r:embed="rId2">
            <a:extLst>
              <a:ext uri="{28A0092B-C50C-407E-A947-70E740481C1C}">
                <a14:useLocalDpi xmlns:a14="http://schemas.microsoft.com/office/drawing/2010/main" val="0"/>
              </a:ext>
            </a:extLst>
          </a:blip>
          <a:srcRect t="12939"/>
          <a:stretch/>
        </p:blipFill>
        <p:spPr>
          <a:xfrm>
            <a:off x="1447800" y="1676401"/>
            <a:ext cx="4038600" cy="3352800"/>
          </a:xfrm>
          <a:prstGeom prst="rect">
            <a:avLst/>
          </a:prstGeom>
        </p:spPr>
      </p:pic>
      <p:grpSp>
        <p:nvGrpSpPr>
          <p:cNvPr id="18" name="Group 17"/>
          <p:cNvGrpSpPr/>
          <p:nvPr/>
        </p:nvGrpSpPr>
        <p:grpSpPr>
          <a:xfrm rot="16200000">
            <a:off x="3009905" y="-3009900"/>
            <a:ext cx="838199" cy="6858001"/>
            <a:chOff x="1833112" y="0"/>
            <a:chExt cx="918714" cy="9144000"/>
          </a:xfrm>
        </p:grpSpPr>
        <p:sp>
          <p:nvSpPr>
            <p:cNvPr id="19" name="Rectangle 18"/>
            <p:cNvSpPr>
              <a:spLocks noChangeAspect="1"/>
            </p:cNvSpPr>
            <p:nvPr/>
          </p:nvSpPr>
          <p:spPr>
            <a:xfrm>
              <a:off x="1833112" y="0"/>
              <a:ext cx="918714" cy="9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20" name="Picture 19"/>
            <p:cNvPicPr>
              <a:picLocks noChangeAspect="1"/>
            </p:cNvPicPr>
            <p:nvPr/>
          </p:nvPicPr>
          <p:blipFill>
            <a:blip r:embed="rId3" cstate="print">
              <a:extLst>
                <a:ext uri="{BEBA8EAE-BF5A-486C-A8C5-ECC9F3942E4B}">
                  <a14:imgProps xmlns:a14="http://schemas.microsoft.com/office/drawing/2010/main">
                    <a14:imgLayer r:embed="rId4">
                      <a14:imgEffect>
                        <a14:saturation sat="40000"/>
                      </a14:imgEffect>
                    </a14:imgLayer>
                  </a14:imgProps>
                </a:ext>
                <a:ext uri="{28A0092B-C50C-407E-A947-70E740481C1C}">
                  <a14:useLocalDpi xmlns:a14="http://schemas.microsoft.com/office/drawing/2010/main" val="0"/>
                </a:ext>
              </a:extLst>
            </a:blip>
            <a:stretch>
              <a:fillRect/>
            </a:stretch>
          </p:blipFill>
          <p:spPr>
            <a:xfrm rot="5400000">
              <a:off x="-1124346" y="4376410"/>
              <a:ext cx="6858000" cy="441977"/>
            </a:xfrm>
            <a:prstGeom prst="rect">
              <a:avLst/>
            </a:prstGeom>
          </p:spPr>
        </p:pic>
      </p:grpSp>
      <p:pic>
        <p:nvPicPr>
          <p:cNvPr id="21"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22239" y="6400800"/>
            <a:ext cx="1051122" cy="191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TextBox 21"/>
          <p:cNvSpPr txBox="1"/>
          <p:nvPr/>
        </p:nvSpPr>
        <p:spPr>
          <a:xfrm>
            <a:off x="1956532" y="6580227"/>
            <a:ext cx="3030317" cy="276999"/>
          </a:xfrm>
          <a:prstGeom prst="rect">
            <a:avLst/>
          </a:prstGeom>
          <a:noFill/>
        </p:spPr>
        <p:txBody>
          <a:bodyPr wrap="none" rtlCol="0">
            <a:spAutoFit/>
          </a:bodyPr>
          <a:lstStyle/>
          <a:p>
            <a:r>
              <a:rPr lang="en-US" sz="1200" b="1" dirty="0" smtClean="0"/>
              <a:t>Position</a:t>
            </a:r>
            <a:r>
              <a:rPr lang="en-US" sz="1200" b="1" dirty="0" smtClean="0"/>
              <a:t>:  Director of Business Development</a:t>
            </a:r>
            <a:endParaRPr lang="en-US" sz="1200" b="1" dirty="0"/>
          </a:p>
        </p:txBody>
      </p:sp>
      <p:sp>
        <p:nvSpPr>
          <p:cNvPr id="23" name="TextBox 22"/>
          <p:cNvSpPr txBox="1"/>
          <p:nvPr/>
        </p:nvSpPr>
        <p:spPr>
          <a:xfrm>
            <a:off x="1956378" y="6781798"/>
            <a:ext cx="1689886" cy="276999"/>
          </a:xfrm>
          <a:prstGeom prst="rect">
            <a:avLst/>
          </a:prstGeom>
          <a:noFill/>
        </p:spPr>
        <p:txBody>
          <a:bodyPr wrap="none" rtlCol="0">
            <a:spAutoFit/>
          </a:bodyPr>
          <a:lstStyle/>
          <a:p>
            <a:r>
              <a:rPr lang="en-US" sz="1200" b="1" dirty="0" smtClean="0"/>
              <a:t>Phone:     770-648-4393</a:t>
            </a:r>
            <a:endParaRPr lang="en-US" sz="1200" b="1" dirty="0"/>
          </a:p>
        </p:txBody>
      </p:sp>
      <p:pic>
        <p:nvPicPr>
          <p:cNvPr id="9" name="Picture 3" descr="C:\Users\Soteria Marketing\AppData\Local\Microsoft\Windows\Temporary Internet Files\Content.Outlook\8AJ3OFKH\OneEyeVisionLogo.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5341" b="4462"/>
          <a:stretch/>
        </p:blipFill>
        <p:spPr bwMode="auto">
          <a:xfrm>
            <a:off x="5334000" y="7985760"/>
            <a:ext cx="1524000" cy="115824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1957500" y="6962001"/>
            <a:ext cx="2932021" cy="276999"/>
          </a:xfrm>
          <a:prstGeom prst="rect">
            <a:avLst/>
          </a:prstGeom>
          <a:noFill/>
        </p:spPr>
        <p:txBody>
          <a:bodyPr wrap="none" rtlCol="0">
            <a:spAutoFit/>
          </a:bodyPr>
          <a:lstStyle/>
          <a:p>
            <a:r>
              <a:rPr lang="en-US" sz="1200" b="1" dirty="0" smtClean="0"/>
              <a:t>Email:      </a:t>
            </a:r>
            <a:r>
              <a:rPr lang="en-US" sz="1200" b="1" dirty="0" smtClean="0"/>
              <a:t>info@oneeyevisionnetworks.com</a:t>
            </a:r>
            <a:endParaRPr lang="en-US" sz="1200" b="1" dirty="0"/>
          </a:p>
        </p:txBody>
      </p:sp>
      <p:sp>
        <p:nvSpPr>
          <p:cNvPr id="12" name="TextBox 11"/>
          <p:cNvSpPr txBox="1"/>
          <p:nvPr/>
        </p:nvSpPr>
        <p:spPr>
          <a:xfrm>
            <a:off x="1953023" y="7154160"/>
            <a:ext cx="2951962" cy="276999"/>
          </a:xfrm>
          <a:prstGeom prst="rect">
            <a:avLst/>
          </a:prstGeom>
          <a:noFill/>
        </p:spPr>
        <p:txBody>
          <a:bodyPr wrap="none" rtlCol="0">
            <a:spAutoFit/>
          </a:bodyPr>
          <a:lstStyle/>
          <a:p>
            <a:r>
              <a:rPr lang="en-US" sz="1200" b="1" dirty="0" smtClean="0"/>
              <a:t>Website:  www.oneeyevisionnetworks.com</a:t>
            </a:r>
            <a:endParaRPr lang="en-US" sz="1200" b="1" dirty="0"/>
          </a:p>
        </p:txBody>
      </p:sp>
    </p:spTree>
    <p:extLst>
      <p:ext uri="{BB962C8B-B14F-4D97-AF65-F5344CB8AC3E}">
        <p14:creationId xmlns:p14="http://schemas.microsoft.com/office/powerpoint/2010/main" val="14767841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1036</TotalTime>
  <Words>1354</Words>
  <Application>Microsoft Office PowerPoint</Application>
  <PresentationFormat>On-screen Show (4:3)</PresentationFormat>
  <Paragraphs>243</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Auntie</dc:creator>
  <cp:lastModifiedBy>Soteria Marketing</cp:lastModifiedBy>
  <cp:revision>25</cp:revision>
  <dcterms:created xsi:type="dcterms:W3CDTF">2012-10-10T19:08:32Z</dcterms:created>
  <dcterms:modified xsi:type="dcterms:W3CDTF">2013-05-11T22:32:25Z</dcterms:modified>
</cp:coreProperties>
</file>